
<file path=[Content_Types].xml><?xml version="1.0" encoding="utf-8"?>
<Types xmlns="http://schemas.openxmlformats.org/package/2006/content-types">
  <Default Extension="xml" ContentType="application/xml"/>
  <Default Extension="mpeg" ContentType="video/unknown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docx" ContentType="application/vnd.openxmlformats-officedocument.wordprocessingml.document"/>
  <Default Extension="png" ContentType="image/png"/>
  <Default Extension="bin" ContentType="application/vnd.openxmlformats-officedocument.oleObjec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97"/>
  </p:notesMasterIdLst>
  <p:sldIdLst>
    <p:sldId id="257" r:id="rId2"/>
    <p:sldId id="388" r:id="rId3"/>
    <p:sldId id="380" r:id="rId4"/>
    <p:sldId id="374" r:id="rId5"/>
    <p:sldId id="378" r:id="rId6"/>
    <p:sldId id="389" r:id="rId7"/>
    <p:sldId id="432" r:id="rId8"/>
    <p:sldId id="373" r:id="rId9"/>
    <p:sldId id="396" r:id="rId10"/>
    <p:sldId id="381" r:id="rId11"/>
    <p:sldId id="364" r:id="rId12"/>
    <p:sldId id="365" r:id="rId13"/>
    <p:sldId id="366" r:id="rId14"/>
    <p:sldId id="367" r:id="rId15"/>
    <p:sldId id="368" r:id="rId16"/>
    <p:sldId id="369" r:id="rId17"/>
    <p:sldId id="370" r:id="rId18"/>
    <p:sldId id="371" r:id="rId19"/>
    <p:sldId id="372" r:id="rId20"/>
    <p:sldId id="383" r:id="rId21"/>
    <p:sldId id="397" r:id="rId22"/>
    <p:sldId id="398" r:id="rId23"/>
    <p:sldId id="399" r:id="rId24"/>
    <p:sldId id="400" r:id="rId25"/>
    <p:sldId id="401" r:id="rId26"/>
    <p:sldId id="402" r:id="rId27"/>
    <p:sldId id="403" r:id="rId28"/>
    <p:sldId id="404" r:id="rId29"/>
    <p:sldId id="405" r:id="rId30"/>
    <p:sldId id="406" r:id="rId31"/>
    <p:sldId id="407" r:id="rId32"/>
    <p:sldId id="408" r:id="rId33"/>
    <p:sldId id="409" r:id="rId34"/>
    <p:sldId id="410" r:id="rId35"/>
    <p:sldId id="411" r:id="rId36"/>
    <p:sldId id="412" r:id="rId37"/>
    <p:sldId id="413" r:id="rId38"/>
    <p:sldId id="414" r:id="rId39"/>
    <p:sldId id="415" r:id="rId40"/>
    <p:sldId id="416" r:id="rId41"/>
    <p:sldId id="417" r:id="rId42"/>
    <p:sldId id="418" r:id="rId43"/>
    <p:sldId id="419" r:id="rId44"/>
    <p:sldId id="420" r:id="rId45"/>
    <p:sldId id="421" r:id="rId46"/>
    <p:sldId id="422" r:id="rId47"/>
    <p:sldId id="423" r:id="rId48"/>
    <p:sldId id="424" r:id="rId49"/>
    <p:sldId id="425" r:id="rId50"/>
    <p:sldId id="426" r:id="rId51"/>
    <p:sldId id="427" r:id="rId52"/>
    <p:sldId id="428" r:id="rId53"/>
    <p:sldId id="431" r:id="rId54"/>
    <p:sldId id="433" r:id="rId55"/>
    <p:sldId id="434" r:id="rId56"/>
    <p:sldId id="435" r:id="rId57"/>
    <p:sldId id="436" r:id="rId58"/>
    <p:sldId id="437" r:id="rId59"/>
    <p:sldId id="387" r:id="rId60"/>
    <p:sldId id="382" r:id="rId61"/>
    <p:sldId id="359" r:id="rId62"/>
    <p:sldId id="322" r:id="rId63"/>
    <p:sldId id="325" r:id="rId64"/>
    <p:sldId id="358" r:id="rId65"/>
    <p:sldId id="394" r:id="rId66"/>
    <p:sldId id="395" r:id="rId67"/>
    <p:sldId id="360" r:id="rId68"/>
    <p:sldId id="328" r:id="rId69"/>
    <p:sldId id="329" r:id="rId70"/>
    <p:sldId id="330" r:id="rId71"/>
    <p:sldId id="331" r:id="rId72"/>
    <p:sldId id="332" r:id="rId73"/>
    <p:sldId id="333" r:id="rId74"/>
    <p:sldId id="334" r:id="rId75"/>
    <p:sldId id="335" r:id="rId76"/>
    <p:sldId id="336" r:id="rId77"/>
    <p:sldId id="337" r:id="rId78"/>
    <p:sldId id="338" r:id="rId79"/>
    <p:sldId id="339" r:id="rId80"/>
    <p:sldId id="340" r:id="rId81"/>
    <p:sldId id="361" r:id="rId82"/>
    <p:sldId id="341" r:id="rId83"/>
    <p:sldId id="342" r:id="rId84"/>
    <p:sldId id="343" r:id="rId85"/>
    <p:sldId id="344" r:id="rId86"/>
    <p:sldId id="345" r:id="rId87"/>
    <p:sldId id="350" r:id="rId88"/>
    <p:sldId id="390" r:id="rId89"/>
    <p:sldId id="391" r:id="rId90"/>
    <p:sldId id="392" r:id="rId91"/>
    <p:sldId id="393" r:id="rId92"/>
    <p:sldId id="346" r:id="rId93"/>
    <p:sldId id="313" r:id="rId94"/>
    <p:sldId id="315" r:id="rId95"/>
    <p:sldId id="316" r:id="rId9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86"/>
    <p:restoredTop sz="79861"/>
  </p:normalViewPr>
  <p:slideViewPr>
    <p:cSldViewPr snapToGrid="0" snapToObjects="1">
      <p:cViewPr>
        <p:scale>
          <a:sx n="97" d="100"/>
          <a:sy n="97" d="100"/>
        </p:scale>
        <p:origin x="2272" y="144"/>
      </p:cViewPr>
      <p:guideLst/>
    </p:cSldViewPr>
  </p:slideViewPr>
  <p:outlineViewPr>
    <p:cViewPr>
      <p:scale>
        <a:sx n="33" d="100"/>
        <a:sy n="33" d="100"/>
      </p:scale>
      <p:origin x="0" y="-166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0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notesMaster" Target="notesMasters/notesMaster1.xml"/><Relationship Id="rId98" Type="http://schemas.openxmlformats.org/officeDocument/2006/relationships/presProps" Target="presProps.xml"/><Relationship Id="rId99" Type="http://schemas.openxmlformats.org/officeDocument/2006/relationships/viewProps" Target="view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00" Type="http://schemas.openxmlformats.org/officeDocument/2006/relationships/theme" Target="theme/theme1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EA6AAA-F415-E645-ACCD-F19BA0568DA1}" type="datetimeFigureOut">
              <a:rPr lang="en-US" smtClean="0"/>
              <a:t>3/20/17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023F6E-C6CB-C24C-B6B2-0D5C3CD26D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2925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radar.oreilly.com/2014/03/battery-technology-is-not-keeping-pace-with-computing-power-demands.html" TargetMode="External"/><Relationship Id="rId4" Type="http://schemas.openxmlformats.org/officeDocument/2006/relationships/hyperlink" Target="https://www.statista.com/chart/3780/tv-screen-size/" TargetMode="External"/><Relationship Id="rId5" Type="http://schemas.openxmlformats.org/officeDocument/2006/relationships/hyperlink" Target="http://drpeering.net/white-papers/Internet-Transit-Pricing-Historical-And-Projected.php" TargetMode="External"/><Relationship Id="rId6" Type="http://schemas.openxmlformats.org/officeDocument/2006/relationships/hyperlink" Target="http://blog.dshr.org/2016/05/talk-at-seagate.html" TargetMode="External"/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8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9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0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1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2.xml"/></Relationships>
</file>

<file path=ppt/notesSlides/_rels/notesSlide6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3.xml"/></Relationships>
</file>

<file path=ppt/notesSlides/_rels/notesSlide6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4.xml"/></Relationships>
</file>

<file path=ppt/notesSlides/_rels/notesSlide6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5.xml"/></Relationships>
</file>

<file path=ppt/notesSlides/_rels/notesSlide6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7.xml"/></Relationships>
</file>

<file path=ppt/notesSlides/_rels/notesSlide7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3.xml"/></Relationships>
</file>

<file path=ppt/notesSlides/_rels/notesSlide7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4.xml"/></Relationships>
</file>

<file path=ppt/notesSlides/_rels/notesSlide7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5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XXX details about H.264: how it handles the region of interest ?????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XXX may add a backup slide for sliding window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Xxx</a:t>
            </a:r>
            <a:r>
              <a:rPr lang="en-US" baseline="0" dirty="0" smtClean="0"/>
              <a:t> read the nature paper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Xxx read the microscopy </a:t>
            </a:r>
            <a:r>
              <a:rPr lang="en-US" baseline="0" dirty="0" smtClean="0"/>
              <a:t>paper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XXX add formulas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XXX </a:t>
            </a: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Planned</a:t>
            </a:r>
            <a:r>
              <a:rPr lang="en-US" baseline="0" dirty="0" smtClean="0"/>
              <a:t> edit: add quality metric design result if I can have it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                      add navy data result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                      find out if there is a link between “efficient regression” in video decomposition and http://</a:t>
            </a:r>
            <a:r>
              <a:rPr lang="en-US" baseline="0" dirty="0" err="1" smtClean="0"/>
              <a:t>ieeexplore.ieee.org</a:t>
            </a:r>
            <a:r>
              <a:rPr lang="en-US" baseline="0" dirty="0" smtClean="0"/>
              <a:t>/</a:t>
            </a:r>
            <a:r>
              <a:rPr lang="en-US" baseline="0" dirty="0" err="1" smtClean="0"/>
              <a:t>xpl</a:t>
            </a:r>
            <a:r>
              <a:rPr lang="en-US" baseline="0" dirty="0" smtClean="0"/>
              <a:t>/</a:t>
            </a:r>
            <a:r>
              <a:rPr lang="en-US" baseline="0" dirty="0" err="1" smtClean="0"/>
              <a:t>articleDetails.jsp?arnumber</a:t>
            </a:r>
            <a:r>
              <a:rPr lang="en-US" baseline="0" dirty="0" smtClean="0"/>
              <a:t>=6803938, if no, remove that slide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http://radar.oreilly.com/2014/03/battery-technology-is-not-keeping-pace-with-computing-power-demands.html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http://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wikiblinks.com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/1-feature-the-iphone-desperately-needs-battery-life/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https://www.statista.com/chart/3780/tv-screen-size/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http://drpeering.net/white-papers/Internet-Transit-Pricing-Historical-And-Projected.php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/>
              </a:rPr>
              <a:t>http://blog.dshr.org/2016/05/talk-at-seagate.html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http://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blog.dshr.org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/2014/03/the-half-empty-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archive.html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http://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ieeexplore.ieee.org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xpl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login.jsp?tp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=&amp;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arnumber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=6269460&amp;url=http%3A%2F%2Fieeexplore.ieee.org%2Fxpls%2Fabs_all.jsp%3Farnumber%3D6269460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http://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dl.acm.org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citation.cfm?id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=290814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http://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ieeexplore.ieee.org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xpl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login.jsp?tp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=&amp;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arnumber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=4387595&amp;url=http%3A%2F%2Fieeexplore.ieee.org%2Fxpls%2Fabs_all.jsp%3Farnumber%3D4387595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7323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xxx may also explain</a:t>
            </a:r>
            <a:r>
              <a:rPr lang="en-US" baseline="0" dirty="0" smtClean="0"/>
              <a:t> the camera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1B04FF-11E3-914A-9A55-9CDDD6D6008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8446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For this system, we have this</a:t>
            </a:r>
            <a:r>
              <a:rPr lang="en-US" baseline="0" dirty="0" smtClean="0"/>
              <a:t> </a:t>
            </a:r>
            <a:r>
              <a:rPr lang="is-IS" baseline="0" dirty="0" smtClean="0"/>
              <a:t>… 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Spherical</a:t>
            </a:r>
            <a:r>
              <a:rPr lang="en-US" baseline="0" dirty="0" smtClean="0"/>
              <a:t> lens / multiple </a:t>
            </a:r>
            <a:r>
              <a:rPr lang="en-US" baseline="0" dirty="0" err="1" smtClean="0"/>
              <a:t>microcamera</a:t>
            </a:r>
            <a:endParaRPr lang="en-US" baseline="0" dirty="0" smtClean="0"/>
          </a:p>
          <a:p>
            <a:r>
              <a:rPr lang="en-US" dirty="0" smtClean="0"/>
              <a:t>https://s3.amazonaws.com/</a:t>
            </a:r>
            <a:r>
              <a:rPr lang="en-US" dirty="0" err="1" smtClean="0"/>
              <a:t>aqueti.data</a:t>
            </a:r>
            <a:r>
              <a:rPr lang="en-US" dirty="0" smtClean="0"/>
              <a:t>/composites/03092014121300/03092014121300.tiles/</a:t>
            </a:r>
            <a:r>
              <a:rPr lang="en-US" dirty="0" err="1" smtClean="0"/>
              <a:t>index.html</a:t>
            </a:r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1B04FF-11E3-914A-9A55-9CDDD6D6008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6689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There</a:t>
            </a:r>
            <a:r>
              <a:rPr lang="en-US" baseline="0" dirty="0" smtClean="0"/>
              <a:t> are previous image / data compression technique out there,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1B04FF-11E3-914A-9A55-9CDDD6D6008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783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</a:t>
            </a:r>
            <a:r>
              <a:rPr lang="en-US" baseline="0" dirty="0" smtClean="0"/>
              <a:t> shows that our microscopy video compression is an instance of the proposed approach.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1B04FF-11E3-914A-9A55-9CDDD6D6008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4784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To better</a:t>
            </a:r>
            <a:r>
              <a:rPr lang="en-US" baseline="0" dirty="0" smtClean="0"/>
              <a:t> compress microscopy video, </a:t>
            </a:r>
            <a:r>
              <a:rPr lang="en-US" dirty="0" smtClean="0"/>
              <a:t>My Approach is</a:t>
            </a:r>
            <a:r>
              <a:rPr lang="en-US" baseline="0" dirty="0" smtClean="0"/>
              <a:t> to s</a:t>
            </a:r>
            <a:r>
              <a:rPr lang="en-US" sz="1200" dirty="0" smtClean="0">
                <a:latin typeface="Serif"/>
                <a:cs typeface="Serif"/>
              </a:rPr>
              <a:t>tore only the information in a video that analysis can use  </a:t>
            </a:r>
          </a:p>
          <a:p>
            <a:r>
              <a:rPr lang="en-US" dirty="0" smtClean="0"/>
              <a:t>XXX ad</a:t>
            </a:r>
            <a:r>
              <a:rPr lang="en-US" baseline="0" dirty="0" smtClean="0"/>
              <a:t>d a frame with high correlation / low correlation pointers</a:t>
            </a:r>
            <a:endParaRPr lang="en-US" dirty="0" smtClean="0"/>
          </a:p>
          <a:p>
            <a:r>
              <a:rPr lang="en-US" dirty="0" smtClean="0"/>
              <a:t>With several steps, </a:t>
            </a:r>
          </a:p>
          <a:p>
            <a:r>
              <a:rPr lang="en-US" dirty="0" smtClean="0"/>
              <a:t>In</a:t>
            </a:r>
            <a:r>
              <a:rPr lang="en-US" baseline="0" dirty="0" smtClean="0"/>
              <a:t> segmentation, make use of hardware, point spread function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5850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method has two variations,</a:t>
            </a:r>
            <a:r>
              <a:rPr lang="en-US" baseline="0" dirty="0" smtClean="0"/>
              <a:t> based on the definition of a lossless microscopy video </a:t>
            </a:r>
          </a:p>
          <a:p>
            <a:r>
              <a:rPr lang="en-US" baseline="0" dirty="0" smtClean="0"/>
              <a:t>For analysis preserve, we xxx</a:t>
            </a:r>
          </a:p>
          <a:p>
            <a:r>
              <a:rPr lang="en-US" baseline="0" dirty="0" smtClean="0"/>
              <a:t>For analysis aware, we xxx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7293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How</a:t>
            </a:r>
            <a:r>
              <a:rPr lang="en-US" baseline="0" dirty="0" smtClean="0"/>
              <a:t> do I define the success if my approach: it should work as expected, go generate a compressed video that, the analysis will produce useful result. And it works better than standard method, H.264, because the data is smaller</a:t>
            </a:r>
          </a:p>
          <a:p>
            <a:endParaRPr lang="en-US" baseline="0" dirty="0" smtClean="0"/>
          </a:p>
          <a:p>
            <a:r>
              <a:rPr lang="en-US" baseline="0" dirty="0" smtClean="0"/>
              <a:t>What if the method does not work? Xxx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1B04FF-11E3-914A-9A55-9CDDD6D6008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3797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</a:t>
            </a:r>
            <a:r>
              <a:rPr lang="en-US" baseline="0" dirty="0" smtClean="0"/>
              <a:t> will show one </a:t>
            </a:r>
            <a:r>
              <a:rPr lang="en-US" baseline="0" dirty="0" err="1" smtClean="0"/>
              <a:t>prelimnary</a:t>
            </a:r>
            <a:r>
              <a:rPr lang="en-US" baseline="0" dirty="0" smtClean="0"/>
              <a:t> result</a:t>
            </a:r>
            <a:r>
              <a:rPr lang="is-IS" baseline="0" dirty="0" smtClean="0"/>
              <a:t>…. </a:t>
            </a:r>
            <a:r>
              <a:rPr lang="en-US" baseline="0" dirty="0" smtClean="0"/>
              <a:t>X</a:t>
            </a:r>
            <a:r>
              <a:rPr lang="is-IS" baseline="0" dirty="0" smtClean="0"/>
              <a:t>xx explain the plot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89958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Microscopy</a:t>
            </a:r>
            <a:r>
              <a:rPr lang="en-US" baseline="0" dirty="0" smtClean="0"/>
              <a:t> systems with multiple channels that can generate multiple high resolution videos in short time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52347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designed</a:t>
            </a:r>
            <a:r>
              <a:rPr lang="en-US" baseline="0" dirty="0" smtClean="0"/>
              <a:t> a method gives the compressed data about 7% as the original </a:t>
            </a:r>
          </a:p>
          <a:p>
            <a:r>
              <a:rPr lang="en-US" baseline="0" dirty="0" smtClean="0"/>
              <a:t>among all the cases we have, for one video our method got the best compression result 0.77% of the original data size while standard method has result of 19% on the same video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9852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TODO:</a:t>
            </a:r>
            <a:r>
              <a:rPr lang="en-US" baseline="0" dirty="0" smtClean="0"/>
              <a:t> may replace with other diagram.. Think about it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023F6E-C6CB-C24C-B6B2-0D5C3CD26DD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30664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Generate a new video by</a:t>
            </a:r>
            <a:r>
              <a:rPr lang="en-US" baseline="0" dirty="0" smtClean="0"/>
              <a:t> replacing every background pixel by its average value over time, </a:t>
            </a:r>
          </a:p>
          <a:p>
            <a:r>
              <a:rPr lang="en-US" baseline="0" dirty="0" smtClean="0"/>
              <a:t>Compress the new video using standard lossless techniques</a:t>
            </a:r>
          </a:p>
          <a:p>
            <a:r>
              <a:rPr lang="en-US" baseline="0" dirty="0" smtClean="0"/>
              <a:t>Since many of the pixels are constant over time in the  new video, it will be easier to compress</a:t>
            </a:r>
          </a:p>
          <a:p>
            <a:r>
              <a:rPr lang="en-US" baseline="0" dirty="0" smtClean="0"/>
              <a:t>The question left is How to tell a pixel F/B?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04806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can</a:t>
            </a:r>
            <a:r>
              <a:rPr lang="en-US" baseline="0" dirty="0" smtClean="0"/>
              <a:t> make use these two properties </a:t>
            </a:r>
            <a:r>
              <a:rPr lang="en-US" baseline="0" dirty="0" err="1" smtClean="0"/>
              <a:t>ina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microsfopy</a:t>
            </a:r>
            <a:r>
              <a:rPr lang="en-US" baseline="0" dirty="0" smtClean="0"/>
              <a:t> video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96862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Having a pixel intensity values over time , we </a:t>
            </a:r>
            <a:r>
              <a:rPr lang="en-US" dirty="0" err="1" smtClean="0"/>
              <a:t>xxxx</a:t>
            </a:r>
            <a:r>
              <a:rPr lang="en-US" dirty="0" smtClean="0"/>
              <a:t> </a:t>
            </a:r>
          </a:p>
          <a:p>
            <a:r>
              <a:rPr lang="en-US" dirty="0" smtClean="0"/>
              <a:t>We take the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mangnitude</a:t>
            </a:r>
            <a:r>
              <a:rPr lang="en-US" baseline="0" dirty="0" smtClean="0"/>
              <a:t> of the eight </a:t>
            </a:r>
            <a:r>
              <a:rPr lang="en-US" baseline="0" dirty="0" err="1" smtClean="0"/>
              <a:t>correltaion</a:t>
            </a:r>
            <a:r>
              <a:rPr lang="en-US" baseline="0" dirty="0" smtClean="0"/>
              <a:t> values, </a:t>
            </a:r>
          </a:p>
          <a:p>
            <a:r>
              <a:rPr lang="en-US" baseline="0" dirty="0" smtClean="0"/>
              <a:t>And use the largest one as the score assigned to the center pixel</a:t>
            </a:r>
          </a:p>
          <a:p>
            <a:r>
              <a:rPr lang="en-US" baseline="0" dirty="0" smtClean="0"/>
              <a:t>Higher score will suggest that it is foreground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52316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can</a:t>
            </a:r>
            <a:r>
              <a:rPr lang="en-US" baseline="0" dirty="0" smtClean="0"/>
              <a:t> do some thresholding on the scores to generate a binary map with the white region indicating the foregrounds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75429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Which means that,</a:t>
            </a:r>
            <a:r>
              <a:rPr lang="en-US" baseline="0" dirty="0" smtClean="0"/>
              <a:t> in the binary map, the small while islands of one or two pixels should not be </a:t>
            </a:r>
            <a:r>
              <a:rPr lang="en-US" baseline="0" dirty="0" err="1" smtClean="0"/>
              <a:t>foregound</a:t>
            </a:r>
            <a:r>
              <a:rPr lang="en-US" baseline="0" dirty="0" smtClean="0"/>
              <a:t> and they should be removed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20678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doing</a:t>
            </a:r>
            <a:r>
              <a:rPr lang="en-US" baseline="0" dirty="0" smtClean="0"/>
              <a:t> analysis on the object movement,</a:t>
            </a:r>
            <a:endParaRPr lang="en-US" dirty="0" smtClean="0"/>
          </a:p>
          <a:p>
            <a:r>
              <a:rPr lang="en-US" dirty="0" smtClean="0"/>
              <a:t>The software</a:t>
            </a:r>
            <a:r>
              <a:rPr lang="en-US" baseline="0" dirty="0" smtClean="0"/>
              <a:t> tracks the object by placing a tracker centered at the object</a:t>
            </a:r>
          </a:p>
          <a:p>
            <a:r>
              <a:rPr lang="en-US" baseline="0" dirty="0" smtClean="0"/>
              <a:t>The tracking analysis does not only take the </a:t>
            </a:r>
            <a:r>
              <a:rPr lang="en-US" baseline="0" dirty="0" err="1" smtClean="0"/>
              <a:t>froeground</a:t>
            </a:r>
            <a:r>
              <a:rPr lang="en-US" baseline="0" dirty="0" smtClean="0"/>
              <a:t> pixels into account, also some background pixels inside the tracker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30328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Gjiven</a:t>
            </a:r>
            <a:r>
              <a:rPr lang="en-US" baseline="0" dirty="0" smtClean="0"/>
              <a:t> a binary map, we want to remove the small white regions, we use a erosion operation with operator size 3x3 pixels, which removes the white islands smaller than t3x3 pixels</a:t>
            </a:r>
          </a:p>
          <a:p>
            <a:r>
              <a:rPr lang="en-US" dirty="0" smtClean="0"/>
              <a:t>After</a:t>
            </a:r>
            <a:r>
              <a:rPr lang="en-US" baseline="0" dirty="0" smtClean="0"/>
              <a:t> the erosion, we dilate the result using a dilation operator with the size fit the tracker size, which will expand the </a:t>
            </a:r>
            <a:r>
              <a:rPr lang="en-US" baseline="0" dirty="0" err="1" smtClean="0"/>
              <a:t>foregound</a:t>
            </a:r>
            <a:r>
              <a:rPr lang="en-US" baseline="0" dirty="0" smtClean="0"/>
              <a:t> regions, then all the </a:t>
            </a:r>
            <a:r>
              <a:rPr lang="en-US" baseline="0" dirty="0" err="1" smtClean="0"/>
              <a:t>pixlels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athat</a:t>
            </a:r>
            <a:r>
              <a:rPr lang="en-US" baseline="0" dirty="0" smtClean="0"/>
              <a:t> the video spot tracker uses in analysis will be losslessly compressed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19438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Having the</a:t>
            </a:r>
            <a:r>
              <a:rPr lang="en-US" baseline="0" dirty="0" smtClean="0"/>
              <a:t> refined binary map, we generate a new video which has background pixels replaced by their averages over time</a:t>
            </a:r>
          </a:p>
          <a:p>
            <a:r>
              <a:rPr lang="en-US" baseline="0" dirty="0" smtClean="0"/>
              <a:t>This video will be better </a:t>
            </a:r>
            <a:r>
              <a:rPr lang="en-US" baseline="0" dirty="0" err="1" smtClean="0"/>
              <a:t>compressd</a:t>
            </a:r>
            <a:r>
              <a:rPr lang="en-US" baseline="0" dirty="0" smtClean="0"/>
              <a:t> than the original video, we can also run the analysis to the check if it has the same result as the original video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08368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Compare</a:t>
            </a:r>
            <a:r>
              <a:rPr lang="en-US" baseline="0" dirty="0" smtClean="0"/>
              <a:t> our method against standard lossless compression method in terms of compression ratio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Compare</a:t>
            </a:r>
            <a:r>
              <a:rPr lang="en-US" baseline="0" dirty="0" smtClean="0"/>
              <a:t> our method against other lossy compression method in terms of compressed video quality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32741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Horizontal</a:t>
            </a:r>
            <a:r>
              <a:rPr lang="en-US" baseline="0" dirty="0" smtClean="0"/>
              <a:t> axis: different threshold used , Vertical axis, Horizontal lines, Dotted line</a:t>
            </a:r>
          </a:p>
          <a:p>
            <a:r>
              <a:rPr lang="en-US" baseline="0" dirty="0" smtClean="0"/>
              <a:t>solid… means with this threshold, the compression has no impact on analysis</a:t>
            </a:r>
            <a:endParaRPr lang="en-US" dirty="0" smtClean="0"/>
          </a:p>
          <a:p>
            <a:r>
              <a:rPr lang="en-US" dirty="0" smtClean="0"/>
              <a:t>Lines in the same</a:t>
            </a:r>
            <a:r>
              <a:rPr lang="en-US" baseline="0" dirty="0" smtClean="0"/>
              <a:t> color means they are using the same video</a:t>
            </a:r>
            <a:endParaRPr lang="en-US" dirty="0" smtClean="0"/>
          </a:p>
          <a:p>
            <a:r>
              <a:rPr lang="en-US" dirty="0" smtClean="0"/>
              <a:t>In</a:t>
            </a:r>
            <a:r>
              <a:rPr lang="en-US" baseline="0" dirty="0" smtClean="0"/>
              <a:t> all four cases, our method always outperforms standard method, </a:t>
            </a:r>
          </a:p>
          <a:p>
            <a:r>
              <a:rPr lang="en-US" baseline="0" dirty="0" smtClean="0"/>
              <a:t>Arrow: more than 100x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5055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Update</a:t>
            </a:r>
            <a:r>
              <a:rPr lang="en-US" baseline="0" dirty="0" smtClean="0"/>
              <a:t>: XXX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023F6E-C6CB-C24C-B6B2-0D5C3CD26DD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37412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practice,</a:t>
            </a:r>
          </a:p>
          <a:p>
            <a:r>
              <a:rPr lang="en-US" dirty="0" smtClean="0"/>
              <a:t>We have to label</a:t>
            </a:r>
            <a:r>
              <a:rPr lang="en-US" baseline="0" dirty="0" smtClean="0"/>
              <a:t> a pixel as foreground if is on the trajectory of the bead movement, in </a:t>
            </a:r>
            <a:r>
              <a:rPr lang="en-US" baseline="0" dirty="0" err="1" smtClean="0"/>
              <a:t>ttotal</a:t>
            </a:r>
            <a:r>
              <a:rPr lang="en-US" baseline="0" dirty="0" smtClean="0"/>
              <a:t> most of the pixels are marked as foreground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5649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do the correlation analysis based</a:t>
            </a:r>
            <a:r>
              <a:rPr lang="en-US" baseline="0" dirty="0" smtClean="0"/>
              <a:t> on the frames in the video </a:t>
            </a:r>
          </a:p>
          <a:p>
            <a:r>
              <a:rPr lang="en-US" baseline="0" dirty="0" smtClean="0"/>
              <a:t>and store the frames based on the binary map generated in this analysis in the window</a:t>
            </a:r>
          </a:p>
          <a:p>
            <a:r>
              <a:rPr lang="en-US" baseline="0" dirty="0" smtClean="0"/>
              <a:t>In the period when the foreground objects stay static, we don</a:t>
            </a:r>
            <a:r>
              <a:rPr lang="fr-FR" baseline="0" dirty="0" smtClean="0"/>
              <a:t>’</a:t>
            </a:r>
            <a:r>
              <a:rPr lang="en-US" baseline="0" dirty="0" smtClean="0"/>
              <a:t>t have many pixels marked as </a:t>
            </a:r>
            <a:r>
              <a:rPr lang="en-US" baseline="0" dirty="0" err="1" smtClean="0"/>
              <a:t>foregound</a:t>
            </a:r>
            <a:r>
              <a:rPr lang="en-US" baseline="0" dirty="0" smtClean="0"/>
              <a:t>, </a:t>
            </a:r>
          </a:p>
          <a:p>
            <a:r>
              <a:rPr lang="en-US" baseline="0" dirty="0" smtClean="0"/>
              <a:t>Gives us a chance to better compress the video</a:t>
            </a:r>
          </a:p>
          <a:p>
            <a:r>
              <a:rPr lang="en-US" baseline="0" dirty="0" smtClean="0"/>
              <a:t>Question is size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59401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Explain</a:t>
            </a:r>
            <a:r>
              <a:rPr lang="en-US" baseline="0" dirty="0" smtClean="0"/>
              <a:t> the table</a:t>
            </a:r>
            <a:endParaRPr lang="en-US" dirty="0" smtClean="0"/>
          </a:p>
          <a:p>
            <a:r>
              <a:rPr lang="en-US" dirty="0" smtClean="0"/>
              <a:t>You can expect</a:t>
            </a:r>
            <a:r>
              <a:rPr lang="en-US" baseline="0" dirty="0" smtClean="0"/>
              <a:t> the smaller window size is better than the larger one, </a:t>
            </a:r>
          </a:p>
          <a:p>
            <a:r>
              <a:rPr lang="en-US" baseline="0" dirty="0" smtClean="0"/>
              <a:t>But the too small window size will make the background pixel average value keeps changing, this will make the result video to be harder to compress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45873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the problem</a:t>
            </a:r>
            <a:r>
              <a:rPr lang="en-US" baseline="0" dirty="0" smtClean="0"/>
              <a:t> of deciding F/B given a score,</a:t>
            </a:r>
          </a:p>
          <a:p>
            <a:r>
              <a:rPr lang="en-US" dirty="0" smtClean="0"/>
              <a:t>We … but</a:t>
            </a:r>
            <a:r>
              <a:rPr lang="en-US" baseline="0" dirty="0" smtClean="0"/>
              <a:t> these method requires user to make the decision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5189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Have labeled data points </a:t>
            </a:r>
            <a:r>
              <a:rPr lang="en-US" dirty="0" err="1" smtClean="0"/>
              <a:t>represnet</a:t>
            </a:r>
            <a:r>
              <a:rPr lang="en-US" dirty="0" smtClean="0"/>
              <a:t> the subset</a:t>
            </a:r>
            <a:r>
              <a:rPr lang="en-US" baseline="0" dirty="0" smtClean="0"/>
              <a:t> of pixels, </a:t>
            </a:r>
            <a:r>
              <a:rPr lang="en-US" baseline="0" dirty="0" err="1" smtClean="0"/>
              <a:t>traing</a:t>
            </a:r>
            <a:r>
              <a:rPr lang="en-US" baseline="0" dirty="0" smtClean="0"/>
              <a:t> the SVM</a:t>
            </a:r>
          </a:p>
          <a:p>
            <a:r>
              <a:rPr lang="en-US" baseline="0" dirty="0" smtClean="0"/>
              <a:t>Use it to classify other pixels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05577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For a data point</a:t>
            </a:r>
            <a:r>
              <a:rPr lang="en-US" baseline="0" dirty="0" smtClean="0"/>
              <a:t> represents a pixel, we want to encode both t he pixel neighboring </a:t>
            </a:r>
            <a:r>
              <a:rPr lang="en-US" baseline="0" dirty="0" err="1" smtClean="0"/>
              <a:t>infor</a:t>
            </a:r>
            <a:r>
              <a:rPr lang="en-US" baseline="0" dirty="0" smtClean="0"/>
              <a:t> and intensity over time </a:t>
            </a:r>
            <a:r>
              <a:rPr lang="en-US" baseline="0" dirty="0" err="1" smtClean="0"/>
              <a:t>infor</a:t>
            </a:r>
            <a:r>
              <a:rPr lang="en-US" baseline="0" dirty="0" smtClean="0"/>
              <a:t> into the feature tuple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89881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Have a</a:t>
            </a:r>
            <a:r>
              <a:rPr lang="en-US" baseline="0" dirty="0" smtClean="0"/>
              <a:t> pixel’s intensity values over time,</a:t>
            </a:r>
          </a:p>
          <a:p>
            <a:r>
              <a:rPr lang="en-US" baseline="0" dirty="0" smtClean="0"/>
              <a:t>We can </a:t>
            </a:r>
            <a:r>
              <a:rPr lang="en-US" dirty="0" smtClean="0"/>
              <a:t>Sort the </a:t>
            </a:r>
            <a:r>
              <a:rPr lang="en-US" baseline="0" dirty="0" smtClean="0"/>
              <a:t>values from small to large, and rescale the axis</a:t>
            </a:r>
          </a:p>
          <a:p>
            <a:r>
              <a:rPr lang="en-US" baseline="0" dirty="0" smtClean="0"/>
              <a:t>Quantile curve can be </a:t>
            </a:r>
            <a:r>
              <a:rPr lang="en-US" baseline="0" dirty="0" err="1" smtClean="0"/>
              <a:t>undertood</a:t>
            </a:r>
            <a:r>
              <a:rPr lang="en-US" baseline="0" dirty="0" smtClean="0"/>
              <a:t> as the </a:t>
            </a:r>
            <a:r>
              <a:rPr lang="en-US" baseline="0" dirty="0" err="1" smtClean="0"/>
              <a:t>reslut</a:t>
            </a:r>
            <a:r>
              <a:rPr lang="en-US" baseline="0" dirty="0" smtClean="0"/>
              <a:t> curve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86578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For different</a:t>
            </a:r>
            <a:r>
              <a:rPr lang="en-US" baseline="0" dirty="0" smtClean="0"/>
              <a:t> pixel locations, we will have different quantile curves </a:t>
            </a:r>
            <a:r>
              <a:rPr lang="en-US" baseline="0" dirty="0" err="1" smtClean="0"/>
              <a:t>represnting</a:t>
            </a:r>
            <a:r>
              <a:rPr lang="en-US" baseline="0" dirty="0" smtClean="0"/>
              <a:t> the </a:t>
            </a:r>
            <a:r>
              <a:rPr lang="en-US" baseline="0" dirty="0" err="1" smtClean="0"/>
              <a:t>pixelf</a:t>
            </a:r>
            <a:r>
              <a:rPr lang="en-US" baseline="0" dirty="0" smtClean="0"/>
              <a:t> over time information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3759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90542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940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FINE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023F6E-C6CB-C24C-B6B2-0D5C3CD26DD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8039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</a:t>
            </a:r>
            <a:r>
              <a:rPr lang="en-US" dirty="0" err="1" smtClean="0"/>
              <a:t>examed</a:t>
            </a:r>
            <a:r>
              <a:rPr lang="en-US" baseline="0" dirty="0" smtClean="0"/>
              <a:t> the three </a:t>
            </a:r>
            <a:r>
              <a:rPr lang="en-US" baseline="0" dirty="0" err="1" smtClean="0"/>
              <a:t>techniqeus</a:t>
            </a:r>
            <a:r>
              <a:rPr lang="en-US" baseline="0" dirty="0" smtClean="0"/>
              <a:t> described above using three videos.. First is the video generated with a object moving in a circle, second, third..</a:t>
            </a:r>
          </a:p>
          <a:p>
            <a:r>
              <a:rPr lang="en-US" baseline="0" dirty="0" smtClean="0"/>
              <a:t>For the percentage based method, it successfully find the foreground regions.   But our method and Otsu’s method give cleaner result for the first two videos</a:t>
            </a:r>
          </a:p>
          <a:p>
            <a:r>
              <a:rPr lang="en-US" baseline="0" dirty="0" smtClean="0"/>
              <a:t>For the last one, the numbers are the the number of pixels mislabeled as foreground, all three methods gives a lot of false positives. While our method is slightly better than Otsu’s method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3846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09185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28096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93505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TODO: may</a:t>
            </a:r>
            <a:r>
              <a:rPr lang="en-US" baseline="0" dirty="0" smtClean="0"/>
              <a:t> update plot</a:t>
            </a:r>
          </a:p>
          <a:p>
            <a:r>
              <a:rPr lang="en-US" dirty="0" smtClean="0"/>
              <a:t>https://</a:t>
            </a:r>
            <a:r>
              <a:rPr lang="en-US" dirty="0" err="1" smtClean="0"/>
              <a:t>files.readme.io</a:t>
            </a:r>
            <a:r>
              <a:rPr lang="en-US" dirty="0" smtClean="0"/>
              <a:t>/m5rzEic2TcyB3k1HLrQw_beacon_energy_consumption.png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023F6E-C6CB-C24C-B6B2-0D5C3CD26DDE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08640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TODO: find deeper hack’s memory</a:t>
            </a:r>
            <a:r>
              <a:rPr lang="en-US" baseline="0" dirty="0" smtClean="0"/>
              <a:t> limit</a:t>
            </a: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-The major</a:t>
            </a:r>
            <a:r>
              <a:rPr lang="en-US" baseline="0" dirty="0" smtClean="0"/>
              <a:t> challenge we face is the </a:t>
            </a:r>
            <a:r>
              <a:rPr lang="en-US" baseline="0" dirty="0" err="1" smtClean="0"/>
              <a:t>extremly</a:t>
            </a:r>
            <a:r>
              <a:rPr lang="en-US" baseline="0" dirty="0" smtClean="0"/>
              <a:t> limited storage space of BLE beacons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-Diagram </a:t>
            </a:r>
            <a:r>
              <a:rPr lang="en-US" baseline="0" dirty="0" err="1" smtClean="0"/>
              <a:t>iBeacon</a:t>
            </a:r>
            <a:r>
              <a:rPr lang="en-US" baseline="0" dirty="0" smtClean="0"/>
              <a:t> packet </a:t>
            </a:r>
            <a:r>
              <a:rPr lang="en-US" baseline="0" dirty="0" err="1" smtClean="0"/>
              <a:t>foramat</a:t>
            </a:r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 With the </a:t>
            </a:r>
            <a:r>
              <a:rPr lang="en-US" baseline="0" dirty="0" err="1" smtClean="0"/>
              <a:t>ibeacon</a:t>
            </a:r>
            <a:r>
              <a:rPr lang="en-US" baseline="0" dirty="0" smtClean="0"/>
              <a:t> format and SDK, what the user can use as storage space is 4 bytes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-details: naively</a:t>
            </a:r>
            <a:r>
              <a:rPr lang="en-US" baseline="0" dirty="0" smtClean="0"/>
              <a:t> using the </a:t>
            </a:r>
            <a:r>
              <a:rPr lang="en-US" baseline="0" dirty="0" err="1" smtClean="0"/>
              <a:t>ibeacon</a:t>
            </a:r>
            <a:r>
              <a:rPr lang="en-US" baseline="0" dirty="0" smtClean="0"/>
              <a:t> protocol that broadcasting </a:t>
            </a:r>
            <a:r>
              <a:rPr lang="en-US" baseline="0" dirty="0" err="1" smtClean="0"/>
              <a:t>uuid</a:t>
            </a:r>
            <a:r>
              <a:rPr lang="en-US" baseline="0" dirty="0" smtClean="0"/>
              <a:t>, major and minor values, we cannot change the UUID so we only got 4 bytes each beacon 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aseline="0" dirty="0" err="1" smtClean="0"/>
              <a:t>Eddystone</a:t>
            </a:r>
            <a:endParaRPr lang="en-US" baseline="0" dirty="0" smtClean="0"/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aseline="0" dirty="0" smtClean="0"/>
              <a:t>Deeper hack: maximum xxx bytes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aseline="0" dirty="0" smtClean="0"/>
              <a:t>A typical image with small size (64 x 64) can easily exceeds 5 thousands bytes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3522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strike="noStrike" dirty="0" smtClean="0"/>
              <a:t>Put here: simple</a:t>
            </a:r>
            <a:r>
              <a:rPr lang="en-US" b="0" strike="noStrike" baseline="0" dirty="0" smtClean="0"/>
              <a:t> shape such as a image of disk it’s size </a:t>
            </a:r>
          </a:p>
          <a:p>
            <a:r>
              <a:rPr lang="en-US" b="0" strike="noStrike" baseline="0" dirty="0" smtClean="0"/>
              <a:t> for a more complicated image such as Lena</a:t>
            </a:r>
          </a:p>
          <a:p>
            <a:r>
              <a:rPr lang="en-US" b="0" strike="noStrike" baseline="0" dirty="0" smtClean="0"/>
              <a:t>The first row is all JPEG compression</a:t>
            </a:r>
          </a:p>
          <a:p>
            <a:r>
              <a:rPr lang="en-US" b="0" strike="noStrike" baseline="0" dirty="0" smtClean="0"/>
              <a:t>JPEG is about </a:t>
            </a:r>
            <a:r>
              <a:rPr lang="en-US" b="0" strike="noStrike" baseline="0" dirty="0" err="1" smtClean="0"/>
              <a:t>tranferring</a:t>
            </a:r>
            <a:r>
              <a:rPr lang="en-US" b="0" strike="noStrike" baseline="0" dirty="0" smtClean="0"/>
              <a:t> signal into </a:t>
            </a:r>
            <a:r>
              <a:rPr lang="en-US" b="0" strike="noStrike" baseline="0" dirty="0" err="1" smtClean="0"/>
              <a:t>freq</a:t>
            </a:r>
            <a:r>
              <a:rPr lang="en-US" b="0" strike="noStrike" baseline="0" dirty="0" smtClean="0"/>
              <a:t> space and downsampling</a:t>
            </a:r>
          </a:p>
          <a:p>
            <a:r>
              <a:rPr lang="en-US" b="0" strike="noStrike" baseline="0" dirty="0" smtClean="0"/>
              <a:t>Quantization is like downsampling in frequency space</a:t>
            </a:r>
            <a:endParaRPr lang="en-US" b="0" strike="sngStrike" dirty="0" smtClean="0"/>
          </a:p>
          <a:p>
            <a:endParaRPr lang="en-US" b="1" baseline="0" dirty="0" smtClean="0"/>
          </a:p>
          <a:p>
            <a:r>
              <a:rPr lang="en-US" b="1" baseline="0" dirty="0" smtClean="0"/>
              <a:t>What else is there besides JPEG?  Backup slide ready for that. </a:t>
            </a:r>
          </a:p>
          <a:p>
            <a:r>
              <a:rPr lang="en-US" b="1" baseline="0" dirty="0" smtClean="0"/>
              <a:t>Cite state of art color image compression codec </a:t>
            </a:r>
          </a:p>
          <a:p>
            <a:r>
              <a:rPr lang="en-US" b="1" baseline="0" dirty="0" smtClean="0"/>
              <a:t>Tree-based image compression paper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24101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baseline="0" dirty="0" smtClean="0"/>
              <a:t>Another thing we can do is to constrain the image type</a:t>
            </a:r>
          </a:p>
          <a:p>
            <a:r>
              <a:rPr lang="en-US" b="1" baseline="0" dirty="0" smtClean="0"/>
              <a:t>For each image type, there exist compression methods specifically designed for it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14568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We can consider Data flow in multimedia system has three stages</a:t>
            </a:r>
          </a:p>
          <a:p>
            <a:r>
              <a:rPr lang="en-US" baseline="0" dirty="0" smtClean="0"/>
              <a:t>I will show three examples of multimedia system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1B04FF-11E3-914A-9A55-9CDDD6D6008A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07514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Shows typical use case</a:t>
            </a:r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System briefly knows where you are</a:t>
            </a: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-This</a:t>
            </a:r>
            <a:r>
              <a:rPr lang="en-US" baseline="0" dirty="0" smtClean="0"/>
              <a:t> technology enables applications in several domains including </a:t>
            </a:r>
            <a:r>
              <a:rPr lang="is-IS" baseline="0" dirty="0" smtClean="0"/>
              <a:t>….</a:t>
            </a:r>
            <a:endParaRPr lang="en-US" dirty="0" smtClean="0"/>
          </a:p>
          <a:p>
            <a:r>
              <a:rPr lang="en-US" dirty="0" smtClean="0"/>
              <a:t>-</a:t>
            </a:r>
            <a:r>
              <a:rPr lang="en-US" dirty="0" err="1" smtClean="0"/>
              <a:t>serie</a:t>
            </a:r>
            <a:r>
              <a:rPr lang="en-US" dirty="0" smtClean="0"/>
              <a:t> of Use</a:t>
            </a:r>
            <a:r>
              <a:rPr lang="en-US" baseline="0" dirty="0" smtClean="0"/>
              <a:t> cases: </a:t>
            </a:r>
          </a:p>
          <a:p>
            <a:r>
              <a:rPr lang="en-US" dirty="0" smtClean="0"/>
              <a:t>Customer can get</a:t>
            </a:r>
            <a:r>
              <a:rPr lang="en-US" baseline="0" dirty="0" smtClean="0"/>
              <a:t> advertisements in the entrance, do automatic </a:t>
            </a:r>
            <a:r>
              <a:rPr lang="en-US" baseline="0" dirty="0" err="1" smtClean="0"/>
              <a:t>checkin</a:t>
            </a:r>
            <a:r>
              <a:rPr lang="en-US" baseline="0" dirty="0" smtClean="0"/>
              <a:t> and rewarded with coupons, </a:t>
            </a:r>
          </a:p>
          <a:p>
            <a:r>
              <a:rPr lang="en-US" baseline="0" dirty="0" smtClean="0"/>
              <a:t>With indoor location feature, the beacon delivers to </a:t>
            </a:r>
            <a:r>
              <a:rPr lang="en-US" baseline="0" dirty="0" err="1" smtClean="0"/>
              <a:t>cumster</a:t>
            </a:r>
            <a:r>
              <a:rPr lang="en-US" baseline="0" dirty="0" smtClean="0"/>
              <a:t> the information of the products that are close to the </a:t>
            </a:r>
            <a:r>
              <a:rPr lang="en-US" baseline="0" dirty="0" err="1" smtClean="0"/>
              <a:t>customter</a:t>
            </a:r>
            <a:r>
              <a:rPr lang="en-US" baseline="0" dirty="0" smtClean="0"/>
              <a:t>, 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They can even do smooth checkout </a:t>
            </a:r>
            <a:r>
              <a:rPr lang="en-US" baseline="0" dirty="0" err="1" smtClean="0"/>
              <a:t>withit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endParaRPr lang="en-US" baseline="0" dirty="0" smtClean="0"/>
          </a:p>
          <a:p>
            <a:r>
              <a:rPr lang="en-US" sz="1200" b="1" dirty="0" smtClean="0"/>
              <a:t>Customer behavior analysis: </a:t>
            </a:r>
            <a:r>
              <a:rPr lang="en-US" sz="1200" b="1" dirty="0" err="1" smtClean="0"/>
              <a:t>Pierdicca</a:t>
            </a:r>
            <a:r>
              <a:rPr lang="en-US" sz="1200" b="1" dirty="0" smtClean="0"/>
              <a:t> et al. (2015) </a:t>
            </a:r>
          </a:p>
          <a:p>
            <a:r>
              <a:rPr lang="en-US" sz="1200" b="1" dirty="0" smtClean="0"/>
              <a:t>Indoor localization: Martin et al. (2014)</a:t>
            </a:r>
          </a:p>
          <a:p>
            <a:r>
              <a:rPr lang="en-US" sz="1200" b="1" dirty="0" smtClean="0"/>
              <a:t>Room occupancy detection: Conte et al. (2014)</a:t>
            </a:r>
          </a:p>
          <a:p>
            <a:pPr marL="171450" indent="-171450">
              <a:buFontTx/>
              <a:buChar char="-"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4774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TODO: Mathematical</a:t>
            </a:r>
            <a:r>
              <a:rPr lang="en-US" baseline="0" dirty="0" smtClean="0"/>
              <a:t> way of stating this problem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023F6E-C6CB-C24C-B6B2-0D5C3CD26DD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02428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XXX[ drop something like</a:t>
            </a:r>
            <a:r>
              <a:rPr lang="en-US" baseline="0" dirty="0" smtClean="0"/>
              <a:t> sizes </a:t>
            </a:r>
            <a:r>
              <a:rPr lang="mr-IN" baseline="0" dirty="0" smtClean="0"/>
              <a:t>…</a:t>
            </a:r>
            <a:r>
              <a:rPr lang="en-US" baseline="0" dirty="0" smtClean="0"/>
              <a:t> ] 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This</a:t>
            </a:r>
            <a:r>
              <a:rPr lang="en-US" baseline="0" dirty="0" smtClean="0"/>
              <a:t> table shows the related work. Including some other image compression </a:t>
            </a:r>
            <a:r>
              <a:rPr lang="en-US" baseline="0" dirty="0" err="1" smtClean="0"/>
              <a:t>tec</a:t>
            </a:r>
            <a:endParaRPr lang="en-US" baseline="0" dirty="0" smtClean="0"/>
          </a:p>
          <a:p>
            <a:r>
              <a:rPr lang="en-US" sz="1200" dirty="0" smtClean="0"/>
              <a:t>Jerome M Shapiro. 1993. Embedded image coding using zero trees of wavelet </a:t>
            </a:r>
            <a:r>
              <a:rPr lang="en-US" sz="1200" dirty="0" err="1" smtClean="0"/>
              <a:t>coeffcients.IEEE</a:t>
            </a:r>
            <a:r>
              <a:rPr lang="en-US" sz="1200" dirty="0" smtClean="0"/>
              <a:t> Transactions on signal processing41, 12 (1993), 3445–3462</a:t>
            </a:r>
          </a:p>
          <a:p>
            <a:endParaRPr lang="en-US" sz="1200" dirty="0" smtClean="0"/>
          </a:p>
          <a:p>
            <a:r>
              <a:rPr lang="en-US" sz="1200" dirty="0" err="1" smtClean="0"/>
              <a:t>Tianyu</a:t>
            </a:r>
            <a:r>
              <a:rPr lang="en-US" sz="1200" dirty="0" smtClean="0"/>
              <a:t> Lu, </a:t>
            </a:r>
            <a:r>
              <a:rPr lang="en-US" sz="1200" dirty="0" err="1" smtClean="0"/>
              <a:t>Zisheng</a:t>
            </a:r>
            <a:r>
              <a:rPr lang="en-US" sz="1200" dirty="0" smtClean="0"/>
              <a:t> Le, and DYY Yun. 2000. Piecewise linear image coding using surface triangulation and geometric compression. In Data Compression Conference, 2000. Proceedings. DCC 2000. IEEE, 410–419</a:t>
            </a:r>
          </a:p>
          <a:p>
            <a:endParaRPr lang="en-US" sz="1200" dirty="0" smtClean="0"/>
          </a:p>
          <a:p>
            <a:r>
              <a:rPr lang="en-US" baseline="0" dirty="0" err="1" smtClean="0"/>
              <a:t>hniques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1B04FF-11E3-914A-9A55-9CDDD6D6008A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81103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Each</a:t>
            </a:r>
            <a:r>
              <a:rPr lang="en-US" baseline="0" dirty="0" smtClean="0"/>
              <a:t> grid is similar to this patch</a:t>
            </a:r>
          </a:p>
          <a:p>
            <a:endParaRPr lang="en-US" baseline="0" dirty="0" smtClean="0"/>
          </a:p>
          <a:p>
            <a:r>
              <a:rPr lang="en-US" baseline="0" dirty="0" smtClean="0"/>
              <a:t>To </a:t>
            </a:r>
            <a:r>
              <a:rPr lang="en-US" baseline="0" dirty="0" err="1" smtClean="0"/>
              <a:t>geenrate</a:t>
            </a:r>
            <a:r>
              <a:rPr lang="en-US" baseline="0" dirty="0" smtClean="0"/>
              <a:t> the set of patches, one approach that </a:t>
            </a:r>
            <a:r>
              <a:rPr lang="en-US" baseline="0" dirty="0" err="1" smtClean="0"/>
              <a:t>acdtually</a:t>
            </a:r>
            <a:r>
              <a:rPr lang="en-US" baseline="0" dirty="0" smtClean="0"/>
              <a:t> works very well is to use spiral images</a:t>
            </a:r>
          </a:p>
          <a:p>
            <a:endParaRPr lang="en-US" baseline="0" dirty="0" smtClean="0"/>
          </a:p>
          <a:p>
            <a:r>
              <a:rPr lang="en-US" baseline="0" dirty="0" smtClean="0"/>
              <a:t>“Having one spiral does not always help,</a:t>
            </a:r>
          </a:p>
          <a:p>
            <a:r>
              <a:rPr lang="en-US" baseline="0" dirty="0" smtClean="0"/>
              <a:t>Having an array of spirals is more effective “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71894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97698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Morphology: small island</a:t>
            </a:r>
            <a:r>
              <a:rPr lang="en-US" baseline="0" dirty="0" smtClean="0"/>
              <a:t> removed, connected component enhanced</a:t>
            </a:r>
          </a:p>
          <a:p>
            <a:r>
              <a:rPr lang="en-US" dirty="0" smtClean="0"/>
              <a:t>Using a very</a:t>
            </a:r>
            <a:r>
              <a:rPr lang="en-US" baseline="0" dirty="0" smtClean="0"/>
              <a:t> trivial encoding: store all indices, the compression ratio is already very good</a:t>
            </a:r>
            <a:endParaRPr lang="en-US" dirty="0" smtClean="0"/>
          </a:p>
          <a:p>
            <a:r>
              <a:rPr lang="en-US" dirty="0" smtClean="0"/>
              <a:t>This plot comparison</a:t>
            </a:r>
            <a:r>
              <a:rPr lang="en-US" baseline="0" dirty="0" smtClean="0"/>
              <a:t> between our method and JPEG</a:t>
            </a:r>
            <a:endParaRPr lang="en-US" dirty="0" smtClean="0"/>
          </a:p>
          <a:p>
            <a:r>
              <a:rPr lang="en-US" dirty="0" smtClean="0"/>
              <a:t>In some</a:t>
            </a:r>
            <a:r>
              <a:rPr lang="en-US" baseline="0" dirty="0" smtClean="0"/>
              <a:t> areas, you can have some images what my method works better than jpeg: better quality and lower size.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Blue: you need around half a dozen or two dozen</a:t>
            </a:r>
          </a:p>
          <a:p>
            <a:r>
              <a:rPr lang="en-US" baseline="0" dirty="0" smtClean="0"/>
              <a:t>Red: 2 or four beacons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67605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generate a</a:t>
            </a:r>
            <a:r>
              <a:rPr lang="en-US" baseline="0" dirty="0" smtClean="0"/>
              <a:t> large population of patches using images</a:t>
            </a:r>
            <a:r>
              <a:rPr lang="is-IS" baseline="0" dirty="0" smtClean="0"/>
              <a:t>…</a:t>
            </a:r>
          </a:p>
          <a:p>
            <a:r>
              <a:rPr lang="en-US" baseline="0" dirty="0" smtClean="0"/>
              <a:t>W</a:t>
            </a:r>
            <a:r>
              <a:rPr lang="is-IS" baseline="0" dirty="0" smtClean="0"/>
              <a:t>hen we do k means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04990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trike="noStrike" baseline="0" dirty="0" smtClean="0"/>
              <a:t>alpha-numerical character, shapes, images, </a:t>
            </a:r>
          </a:p>
          <a:p>
            <a:r>
              <a:rPr lang="en-US" strike="noStrike" baseline="0" dirty="0" smtClean="0"/>
              <a:t>Lena image and xxx</a:t>
            </a:r>
          </a:p>
          <a:p>
            <a:r>
              <a:rPr lang="en-US" strike="noStrike" baseline="0" dirty="0" err="1" smtClean="0"/>
              <a:t>Basiccaly</a:t>
            </a:r>
            <a:r>
              <a:rPr lang="en-US" strike="noStrike" baseline="0" dirty="0" smtClean="0"/>
              <a:t> Evaluation goal is to tune the parameters, let us understand the impact of changes of different settings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s-IS" strike="noStrike" baseline="0" dirty="0" smtClean="0"/>
              <a:t>The analysis is to analyze the approximated </a:t>
            </a:r>
            <a:r>
              <a:rPr lang="en-US" strike="noStrike" baseline="0" dirty="0" smtClean="0"/>
              <a:t>images quality </a:t>
            </a:r>
            <a:r>
              <a:rPr lang="en-US" strike="noStrike" baseline="0" dirty="0" err="1" smtClean="0"/>
              <a:t>vs</a:t>
            </a:r>
            <a:r>
              <a:rPr lang="en-US" strike="noStrike" baseline="0" dirty="0" smtClean="0"/>
              <a:t> device lifetime. Under different settings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trike="noStrike" baseline="0" dirty="0" smtClean="0"/>
          </a:p>
          <a:p>
            <a:r>
              <a:rPr lang="en-US" strike="noStrike" baseline="0" dirty="0" smtClean="0"/>
              <a:t>such as different number of beacons and image quality, different type of images, and different parameters in k-means clustering </a:t>
            </a:r>
            <a:r>
              <a:rPr lang="is-IS" strike="noStrike" baseline="0" dirty="0" smtClean="0"/>
              <a:t>…</a:t>
            </a:r>
          </a:p>
          <a:p>
            <a:endParaRPr lang="is-IS" strike="noStrike" baseline="0" dirty="0" smtClean="0"/>
          </a:p>
          <a:p>
            <a:endParaRPr lang="is-IS" strike="noStrike" baseline="0" dirty="0" smtClean="0"/>
          </a:p>
          <a:p>
            <a:r>
              <a:rPr lang="en-US" strike="noStrike" baseline="0" dirty="0" smtClean="0"/>
              <a:t>S</a:t>
            </a:r>
            <a:r>
              <a:rPr lang="is-IS" strike="noStrike" baseline="0" dirty="0" smtClean="0"/>
              <a:t>etting: has to arrive in 1s</a:t>
            </a:r>
          </a:p>
          <a:p>
            <a:r>
              <a:rPr lang="en-US" strike="noStrike" baseline="0" dirty="0" smtClean="0"/>
              <a:t>T</a:t>
            </a:r>
            <a:r>
              <a:rPr lang="is-IS" strike="noStrike" baseline="0" dirty="0" smtClean="0"/>
              <a:t>he underline logic is that different settings will result in different encoding image size, which gives the number of packets transmitted  under 1s, this impacts transmission frequency, turther device lifetime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25626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This plot shows</a:t>
            </a:r>
            <a:r>
              <a:rPr lang="en-US" b="1" baseline="0" dirty="0" smtClean="0"/>
              <a:t> the system performance using different number of beacons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03515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shows</a:t>
            </a:r>
            <a:r>
              <a:rPr lang="en-US" baseline="0" dirty="0" smtClean="0"/>
              <a:t> the image approximation performance for 3 types of images, here we also tried to make a patch generated from k-</a:t>
            </a:r>
            <a:r>
              <a:rPr lang="en-US" baseline="0" dirty="0" err="1" smtClean="0"/>
              <a:t>menas</a:t>
            </a:r>
            <a:r>
              <a:rPr lang="en-US" baseline="0" dirty="0" smtClean="0"/>
              <a:t> on MNIST handwritten digit dataset</a:t>
            </a:r>
          </a:p>
          <a:p>
            <a:r>
              <a:rPr lang="en-US" baseline="0" dirty="0" smtClean="0"/>
              <a:t>For arbitrary image, k means on spirals is better when the available data storage capacity is more limited, but it does not do better than MNIST in high </a:t>
            </a:r>
            <a:r>
              <a:rPr lang="en-US" baseline="0" dirty="0" err="1" smtClean="0"/>
              <a:t>frquency</a:t>
            </a:r>
            <a:r>
              <a:rPr lang="en-US" baseline="0" dirty="0" smtClean="0"/>
              <a:t> setting</a:t>
            </a:r>
          </a:p>
          <a:p>
            <a:endParaRPr lang="en-US" baseline="0" dirty="0" smtClean="0"/>
          </a:p>
          <a:p>
            <a:r>
              <a:rPr lang="en-US" baseline="0" dirty="0" smtClean="0"/>
              <a:t>K = 64, patch size = 8 pixels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26746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WE also did some user study</a:t>
            </a:r>
          </a:p>
          <a:p>
            <a:r>
              <a:rPr lang="en-US" dirty="0" smtClean="0"/>
              <a:t>-Goal: Test if</a:t>
            </a:r>
            <a:r>
              <a:rPr lang="en-US" baseline="0" dirty="0" smtClean="0"/>
              <a:t> the user write image can be read by another one </a:t>
            </a:r>
            <a:endParaRPr lang="en-US" dirty="0" smtClean="0"/>
          </a:p>
          <a:p>
            <a:r>
              <a:rPr lang="en-US" dirty="0" smtClean="0"/>
              <a:t>-12 participants</a:t>
            </a:r>
          </a:p>
          <a:p>
            <a:r>
              <a:rPr lang="en-US" dirty="0" smtClean="0"/>
              <a:t>-We had drawing</a:t>
            </a:r>
          </a:p>
          <a:p>
            <a:r>
              <a:rPr lang="en-US" dirty="0" smtClean="0"/>
              <a:t>-Better t</a:t>
            </a:r>
            <a:r>
              <a:rPr lang="en-US" baseline="0" dirty="0" smtClean="0"/>
              <a:t>o expand in the whole screen, not being symbols that are easy to confused with other symbols “o”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02223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-Goal: simulated remote navigation / hiking system</a:t>
            </a:r>
          </a:p>
          <a:p>
            <a:r>
              <a:rPr lang="en-US" dirty="0" smtClean="0"/>
              <a:t>-5 participants</a:t>
            </a:r>
          </a:p>
          <a:p>
            <a:r>
              <a:rPr lang="en-US" dirty="0" smtClean="0"/>
              <a:t>  - deployed</a:t>
            </a:r>
            <a:r>
              <a:rPr lang="en-US" baseline="0" dirty="0" smtClean="0"/>
              <a:t> 6 beacons with navigation information in 6 locations in the building’2 and 3 floor</a:t>
            </a:r>
            <a:endParaRPr lang="en-US" dirty="0" smtClean="0"/>
          </a:p>
          <a:p>
            <a:r>
              <a:rPr lang="en-US" baseline="0" dirty="0" smtClean="0"/>
              <a:t>  - follow the </a:t>
            </a:r>
            <a:r>
              <a:rPr lang="en-US" baseline="0" dirty="0" err="1" smtClean="0"/>
              <a:t>iamges</a:t>
            </a:r>
            <a:r>
              <a:rPr lang="en-US" baseline="0" dirty="0" smtClean="0"/>
              <a:t> from xx to xx, displayed on the screen</a:t>
            </a:r>
          </a:p>
          <a:p>
            <a:r>
              <a:rPr lang="en-US" baseline="0" dirty="0" smtClean="0"/>
              <a:t>  - route like this</a:t>
            </a:r>
          </a:p>
          <a:p>
            <a:r>
              <a:rPr lang="en-US" baseline="0" dirty="0" smtClean="0"/>
              <a:t>  </a:t>
            </a:r>
            <a:endParaRPr lang="en-US" dirty="0" smtClean="0"/>
          </a:p>
          <a:p>
            <a:r>
              <a:rPr lang="en-US" dirty="0" smtClean="0"/>
              <a:t>- Free to give up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Finally we ask their</a:t>
            </a:r>
            <a:r>
              <a:rPr lang="en-US" baseline="0" dirty="0" smtClean="0"/>
              <a:t> idea of the clearness of the signs</a:t>
            </a:r>
          </a:p>
          <a:p>
            <a:pPr marL="171450" indent="-171450">
              <a:buFontTx/>
              <a:buChar char="-"/>
            </a:pPr>
            <a:endParaRPr lang="en-US" baseline="0" dirty="0" smtClean="0"/>
          </a:p>
          <a:p>
            <a:pPr marL="171450" indent="-171450">
              <a:buFontTx/>
              <a:buChar char="-"/>
            </a:pPr>
            <a:endParaRPr lang="en-US" dirty="0" smtClean="0"/>
          </a:p>
          <a:p>
            <a:endParaRPr lang="en-US" dirty="0" smtClean="0"/>
          </a:p>
          <a:p>
            <a:r>
              <a:rPr lang="zh-CN" altLang="en-US" dirty="0" smtClean="0"/>
              <a:t>－</a:t>
            </a:r>
            <a:r>
              <a:rPr lang="en-US" altLang="zh-CN" dirty="0" smtClean="0"/>
              <a:t> 4 of</a:t>
            </a:r>
            <a:r>
              <a:rPr lang="en-US" altLang="zh-CN" baseline="0" dirty="0" smtClean="0"/>
              <a:t> 5 participants successfully completed the route,</a:t>
            </a:r>
          </a:p>
          <a:p>
            <a:pPr marL="171450" indent="-171450">
              <a:buFontTx/>
              <a:buChar char="-"/>
            </a:pPr>
            <a:r>
              <a:rPr lang="en-US" altLang="zh-CN" baseline="0" dirty="0" smtClean="0"/>
              <a:t>1 gave up because of xxx</a:t>
            </a:r>
          </a:p>
          <a:p>
            <a:pPr marL="171450" indent="-171450">
              <a:buFontTx/>
              <a:buChar char="-"/>
            </a:pPr>
            <a:r>
              <a:rPr lang="en-US" altLang="zh-CN" baseline="0" dirty="0" smtClean="0"/>
              <a:t>This drags down the user’s subjective </a:t>
            </a:r>
            <a:r>
              <a:rPr lang="en-US" altLang="zh-CN" baseline="0" dirty="0" err="1" smtClean="0"/>
              <a:t>socre</a:t>
            </a:r>
            <a:r>
              <a:rPr lang="en-US" altLang="zh-CN" baseline="0" dirty="0" smtClean="0"/>
              <a:t> of image 3</a:t>
            </a:r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 we believe with more careful deploying, the technology can be useful in customized navigation without internet connection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http://</a:t>
            </a:r>
            <a:r>
              <a:rPr lang="en-US" dirty="0" err="1" smtClean="0"/>
              <a:t>cs.unc.edu</a:t>
            </a:r>
            <a:r>
              <a:rPr lang="en-US" dirty="0" smtClean="0"/>
              <a:t>/files/2013/12/</a:t>
            </a:r>
            <a:r>
              <a:rPr lang="en-US" dirty="0" err="1" smtClean="0"/>
              <a:t>brooksbuildingsmall.jpg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6922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023F6E-C6CB-C24C-B6B2-0D5C3CD26DD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1516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smtClean="0"/>
              <a:t>Region of interest: </a:t>
            </a:r>
            <a:r>
              <a:rPr lang="en-US" baseline="0" dirty="0" err="1" smtClean="0"/>
              <a:t>foregorund</a:t>
            </a:r>
            <a:r>
              <a:rPr lang="en-US" baseline="0" dirty="0" smtClean="0"/>
              <a:t> / background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Allocate more bits describe the foreground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Still needs to preserve the background to give some context info</a:t>
            </a:r>
          </a:p>
          <a:p>
            <a:pPr marL="171450" indent="-171450">
              <a:buFontTx/>
              <a:buChar char="-"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38030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smtClean="0"/>
              <a:t>Single image-based, </a:t>
            </a:r>
            <a:r>
              <a:rPr lang="en-US" baseline="0" dirty="0" err="1" smtClean="0"/>
              <a:t>segmentaiton</a:t>
            </a:r>
            <a:r>
              <a:rPr lang="en-US" baseline="0" dirty="0" smtClean="0"/>
              <a:t>, such as watershed based method some times are not accurate, 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Depth based method requires multiple view </a:t>
            </a:r>
            <a:r>
              <a:rPr lang="en-US" baseline="0" dirty="0" err="1" smtClean="0"/>
              <a:t>caputre</a:t>
            </a:r>
            <a:r>
              <a:rPr lang="en-US" baseline="0" dirty="0" smtClean="0"/>
              <a:t>, tends to be noisy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Combine the two results </a:t>
            </a:r>
          </a:p>
          <a:p>
            <a:pPr marL="171450" indent="-171450">
              <a:buFontTx/>
              <a:buChar char="-"/>
            </a:pP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03329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Foreground and background processed separately </a:t>
            </a:r>
          </a:p>
          <a:p>
            <a:r>
              <a:rPr lang="en-US" baseline="0" dirty="0" smtClean="0"/>
              <a:t>We would like to control the size/quality of the foreground, For DCT wavelet, reducing the frequency </a:t>
            </a:r>
            <a:r>
              <a:rPr lang="en-US" baseline="0" dirty="0" err="1" smtClean="0"/>
              <a:t>compoent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coeffs</a:t>
            </a:r>
            <a:r>
              <a:rPr lang="en-US" baseline="0" dirty="0" smtClean="0"/>
              <a:t>, for </a:t>
            </a:r>
            <a:r>
              <a:rPr lang="en-US" baseline="0" dirty="0" err="1" smtClean="0"/>
              <a:t>triangulariztio</a:t>
            </a:r>
            <a:r>
              <a:rPr lang="en-US" baseline="0" dirty="0" smtClean="0"/>
              <a:t>, we can reduce mesh </a:t>
            </a:r>
            <a:r>
              <a:rPr lang="en-US" baseline="0" dirty="0" err="1" smtClean="0"/>
              <a:t>desity</a:t>
            </a:r>
            <a:r>
              <a:rPr lang="en-US" baseline="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93893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Here we have another optimization here: the good pair of images may not be easy to find: the user may need to try many times. </a:t>
            </a:r>
          </a:p>
          <a:p>
            <a:r>
              <a:rPr lang="en-US" baseline="0" dirty="0" smtClean="0"/>
              <a:t>We design and implemented a IMU guided capture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13009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Here we have another optimization here: the good pair of images may not be easy to find: the user may need to try many times. </a:t>
            </a:r>
          </a:p>
          <a:p>
            <a:r>
              <a:rPr lang="en-US" baseline="0" dirty="0" smtClean="0"/>
              <a:t>We design and implemented a IMU guided capture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52633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smtClean="0"/>
              <a:t>Reduce the time of find a good pair of images,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Training phase, we record the sensor data, labeled each one by the depth map </a:t>
            </a:r>
            <a:r>
              <a:rPr lang="en-US" baseline="0" dirty="0" err="1" smtClean="0"/>
              <a:t>qualty</a:t>
            </a:r>
            <a:r>
              <a:rPr lang="en-US" baseline="0" dirty="0" smtClean="0"/>
              <a:t> 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Train decision tree model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Use to </a:t>
            </a:r>
            <a:r>
              <a:rPr lang="en-US" baseline="0" dirty="0" err="1" smtClean="0"/>
              <a:t>predicdt</a:t>
            </a:r>
            <a:r>
              <a:rPr lang="en-US" baseline="0" dirty="0" smtClean="0"/>
              <a:t> the good pair of </a:t>
            </a:r>
            <a:r>
              <a:rPr lang="en-US" baseline="0" dirty="0" err="1" smtClean="0"/>
              <a:t>iamges</a:t>
            </a:r>
            <a:r>
              <a:rPr lang="en-US" baseline="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913174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smtClean="0"/>
              <a:t>Contains road signs, buildings, indoor / outdoor </a:t>
            </a:r>
            <a:r>
              <a:rPr lang="en-US" baseline="0" dirty="0" err="1" smtClean="0"/>
              <a:t>bojects</a:t>
            </a:r>
            <a:r>
              <a:rPr lang="en-US" baseline="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087135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smtClean="0"/>
              <a:t>Green color curve: jpeg, Beat jpeg again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406866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smtClean="0"/>
              <a:t>:Plot 1 shows building images has larger part as </a:t>
            </a:r>
            <a:r>
              <a:rPr lang="en-US" baseline="0" dirty="0" err="1" smtClean="0"/>
              <a:t>foregrorund</a:t>
            </a:r>
            <a:r>
              <a:rPr lang="en-US" baseline="0" dirty="0" smtClean="0"/>
              <a:t>, this makes it cost more energy to deliver a good quality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Plot 2 Similar to the binary </a:t>
            </a:r>
            <a:r>
              <a:rPr lang="en-US" baseline="0" dirty="0" err="1" smtClean="0"/>
              <a:t>iamge</a:t>
            </a:r>
            <a:r>
              <a:rPr lang="en-US" baseline="0" dirty="0" smtClean="0"/>
              <a:t> case,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353169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smtClean="0"/>
              <a:t>Have four group of objects 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Compress image of one object in every group, 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Let participant guess which one it 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5509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XXX we construct the data instead of reducing the data</a:t>
            </a:r>
            <a:r>
              <a:rPr lang="mr-IN" dirty="0" smtClean="0"/>
              <a:t>…</a:t>
            </a:r>
            <a:r>
              <a:rPr lang="en-US" dirty="0" smtClean="0"/>
              <a:t> </a:t>
            </a:r>
          </a:p>
          <a:p>
            <a:endParaRPr lang="en-US" dirty="0" smtClean="0"/>
          </a:p>
          <a:p>
            <a:r>
              <a:rPr lang="en-US" dirty="0" smtClean="0"/>
              <a:t>How?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023F6E-C6CB-C24C-B6B2-0D5C3CD26DD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39143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TODO: this picture should be updated when we have the new rendering end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As </a:t>
            </a:r>
            <a:r>
              <a:rPr lang="en-US" baseline="0" dirty="0" smtClean="0"/>
              <a:t>another example of this </a:t>
            </a:r>
            <a:r>
              <a:rPr lang="en-US" baseline="0" dirty="0" err="1" smtClean="0"/>
              <a:t>pritorizing</a:t>
            </a:r>
            <a:r>
              <a:rPr lang="en-US" baseline="0" dirty="0" smtClean="0"/>
              <a:t> content of interest approach, I would like to show another project I worked on </a:t>
            </a:r>
          </a:p>
          <a:p>
            <a:r>
              <a:rPr lang="en-US" baseline="0" dirty="0" smtClean="0"/>
              <a:t>In this project, the data is no longer images, it is a 3D object motion information, </a:t>
            </a:r>
          </a:p>
          <a:p>
            <a:r>
              <a:rPr lang="en-US" baseline="0" dirty="0" smtClean="0"/>
              <a:t>The content of interest </a:t>
            </a:r>
            <a:r>
              <a:rPr lang="en-US" baseline="0" dirty="0" err="1" smtClean="0"/>
              <a:t>beging</a:t>
            </a:r>
            <a:r>
              <a:rPr lang="en-US" baseline="0" dirty="0" smtClean="0"/>
              <a:t> the location of key </a:t>
            </a:r>
            <a:r>
              <a:rPr lang="en-US" baseline="0" dirty="0" err="1" smtClean="0"/>
              <a:t>ponts</a:t>
            </a:r>
            <a:r>
              <a:rPr lang="en-US" baseline="0" dirty="0" smtClean="0"/>
              <a:t>, in this case, head and hands locations over time.</a:t>
            </a:r>
          </a:p>
          <a:p>
            <a:r>
              <a:rPr lang="en-US" baseline="0" dirty="0" smtClean="0"/>
              <a:t>The systems works </a:t>
            </a:r>
            <a:r>
              <a:rPr lang="en-US" baseline="0" dirty="0" err="1" smtClean="0"/>
              <a:t>lke</a:t>
            </a:r>
            <a:r>
              <a:rPr lang="en-US" baseline="0" dirty="0" smtClean="0"/>
              <a:t> this</a:t>
            </a:r>
            <a:r>
              <a:rPr lang="is-IS" baseline="0" dirty="0" smtClean="0"/>
              <a:t>….</a:t>
            </a:r>
          </a:p>
          <a:p>
            <a:r>
              <a:rPr lang="en-US" baseline="0" dirty="0" smtClean="0"/>
              <a:t>C</a:t>
            </a:r>
            <a:r>
              <a:rPr lang="is-IS" baseline="0" dirty="0" smtClean="0"/>
              <a:t>amera locate the object of intesst,, track , store,</a:t>
            </a:r>
          </a:p>
          <a:p>
            <a:r>
              <a:rPr lang="en-US" baseline="0" dirty="0" smtClean="0"/>
              <a:t>Viewer enters the room, the </a:t>
            </a:r>
            <a:r>
              <a:rPr lang="en-US" baseline="0" dirty="0" err="1" smtClean="0"/>
              <a:t>keypoint</a:t>
            </a:r>
            <a:r>
              <a:rPr lang="en-US" baseline="0" dirty="0" smtClean="0"/>
              <a:t> rendered as virtual object in the scene,</a:t>
            </a:r>
          </a:p>
          <a:p>
            <a:r>
              <a:rPr lang="en-US" baseline="0" dirty="0" smtClean="0"/>
              <a:t>Make use of hardware</a:t>
            </a:r>
          </a:p>
          <a:p>
            <a:endParaRPr lang="en-US" baseline="0" dirty="0" smtClean="0"/>
          </a:p>
          <a:p>
            <a:r>
              <a:rPr lang="en-US" baseline="0" dirty="0" smtClean="0"/>
              <a:t>BLE can also be used to build a augmented reality system. This is </a:t>
            </a:r>
            <a:r>
              <a:rPr lang="en-US" baseline="0" dirty="0" err="1" smtClean="0"/>
              <a:t>anotehr</a:t>
            </a:r>
            <a:r>
              <a:rPr lang="en-US" baseline="0" dirty="0" smtClean="0"/>
              <a:t> example of data reduction &amp; making use of hardware property</a:t>
            </a:r>
          </a:p>
          <a:p>
            <a:r>
              <a:rPr lang="en-US" baseline="0" dirty="0" smtClean="0"/>
              <a:t>The system’s function is to use camera placed in the room to record and extract the object’s </a:t>
            </a:r>
            <a:r>
              <a:rPr lang="en-US" baseline="0" dirty="0" err="1" smtClean="0"/>
              <a:t>motiion</a:t>
            </a:r>
            <a:r>
              <a:rPr lang="en-US" baseline="0" dirty="0" smtClean="0"/>
              <a:t>, </a:t>
            </a:r>
          </a:p>
          <a:p>
            <a:r>
              <a:rPr lang="en-US" baseline="0" dirty="0" smtClean="0"/>
              <a:t>And the simplified object motion “avatar” is stored in the </a:t>
            </a:r>
            <a:r>
              <a:rPr lang="en-US" baseline="0" dirty="0" err="1" smtClean="0"/>
              <a:t>ble</a:t>
            </a:r>
            <a:r>
              <a:rPr lang="en-US" baseline="0" dirty="0" smtClean="0"/>
              <a:t> beacons,</a:t>
            </a:r>
          </a:p>
          <a:p>
            <a:r>
              <a:rPr lang="en-US" baseline="0" dirty="0" smtClean="0"/>
              <a:t>Later a viewer can come into the room, by locating herself and </a:t>
            </a:r>
            <a:r>
              <a:rPr lang="en-US" baseline="0" dirty="0" err="1" smtClean="0"/>
              <a:t>retrive</a:t>
            </a:r>
            <a:r>
              <a:rPr lang="en-US" baseline="0" dirty="0" smtClean="0"/>
              <a:t> the motion data from beacons, it can render the virtual avatar at the same place. The viewer localization makes use of the beacon signal strength. (making use of hardware property)</a:t>
            </a:r>
          </a:p>
          <a:p>
            <a:r>
              <a:rPr lang="en-US" baseline="0" dirty="0" smtClean="0"/>
              <a:t>WE have the </a:t>
            </a:r>
            <a:r>
              <a:rPr lang="en-US" baseline="0" dirty="0" err="1" smtClean="0"/>
              <a:t>prorotpyte</a:t>
            </a:r>
            <a:r>
              <a:rPr lang="en-US" baseline="0" dirty="0" smtClean="0"/>
              <a:t> ready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955847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1B04FF-11E3-914A-9A55-9CDDD6D6008A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606174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1B04FF-11E3-914A-9A55-9CDDD6D6008A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551403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1B04FF-11E3-914A-9A55-9CDDD6D6008A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670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TODO: may</a:t>
            </a:r>
            <a:r>
              <a:rPr lang="en-US" baseline="0" dirty="0" smtClean="0"/>
              <a:t> need </a:t>
            </a:r>
            <a:r>
              <a:rPr lang="en-US" dirty="0" smtClean="0"/>
              <a:t>update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7953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XXX elaborate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023F6E-C6CB-C24C-B6B2-0D5C3CD26DD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129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538ED-4955-E544-B332-7E0AA4E7DCD0}" type="datetimeFigureOut">
              <a:rPr lang="en-US" smtClean="0"/>
              <a:t>3/20/17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538ED-4955-E544-B332-7E0AA4E7DCD0}" type="datetimeFigureOut">
              <a:rPr lang="en-US" smtClean="0"/>
              <a:t>3/20/17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538ED-4955-E544-B332-7E0AA4E7DCD0}" type="datetimeFigureOut">
              <a:rPr lang="en-US" smtClean="0"/>
              <a:t>3/20/17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538ED-4955-E544-B332-7E0AA4E7DCD0}" type="datetimeFigureOut">
              <a:rPr lang="en-US" smtClean="0"/>
              <a:t>3/20/17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538ED-4955-E544-B332-7E0AA4E7DCD0}" type="datetimeFigureOut">
              <a:rPr lang="en-US" smtClean="0"/>
              <a:t>3/20/17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538ED-4955-E544-B332-7E0AA4E7DCD0}" type="datetimeFigureOut">
              <a:rPr lang="en-US" smtClean="0"/>
              <a:t>3/20/17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538ED-4955-E544-B332-7E0AA4E7DCD0}" type="datetimeFigureOut">
              <a:rPr lang="en-US" smtClean="0"/>
              <a:t>3/20/17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538ED-4955-E544-B332-7E0AA4E7DCD0}" type="datetimeFigureOut">
              <a:rPr lang="en-US" smtClean="0"/>
              <a:t>3/20/17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538ED-4955-E544-B332-7E0AA4E7DCD0}" type="datetimeFigureOut">
              <a:rPr lang="en-US" smtClean="0"/>
              <a:t>3/20/17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538ED-4955-E544-B332-7E0AA4E7DCD0}" type="datetimeFigureOut">
              <a:rPr lang="en-US" smtClean="0"/>
              <a:t>3/20/17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538ED-4955-E544-B332-7E0AA4E7DCD0}" type="datetimeFigureOut">
              <a:rPr lang="en-US" smtClean="0"/>
              <a:t>3/20/17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F538ED-4955-E544-B332-7E0AA4E7DCD0}" type="datetimeFigureOut">
              <a:rPr lang="en-US" smtClean="0"/>
              <a:t>3/20/17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D37755-D871-3243-875F-265DFA9F13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6390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0.xml"/><Relationship Id="rId5" Type="http://schemas.openxmlformats.org/officeDocument/2006/relationships/image" Target="../media/image11.png"/><Relationship Id="rId1" Type="http://schemas.microsoft.com/office/2007/relationships/media" Target="../media/media1.mpeg"/><Relationship Id="rId2" Type="http://schemas.openxmlformats.org/officeDocument/2006/relationships/video" Target="../media/media1.m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9.xml"/><Relationship Id="rId5" Type="http://schemas.openxmlformats.org/officeDocument/2006/relationships/image" Target="../media/image17.png"/><Relationship Id="rId1" Type="http://schemas.microsoft.com/office/2007/relationships/media" Target="../media/media2.mpeg"/><Relationship Id="rId2" Type="http://schemas.openxmlformats.org/officeDocument/2006/relationships/video" Target="../media/media2.m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8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4" Type="http://schemas.openxmlformats.org/officeDocument/2006/relationships/oleObject" Target="../embeddings/oleObject1.bin"/><Relationship Id="rId5" Type="http://schemas.openxmlformats.org/officeDocument/2006/relationships/image" Target="../media/image20.emf"/><Relationship Id="rId6" Type="http://schemas.openxmlformats.org/officeDocument/2006/relationships/image" Target="../media/image21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23.xml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1" Type="http://schemas.microsoft.com/office/2007/relationships/media" Target="../media/media3.mpeg"/><Relationship Id="rId2" Type="http://schemas.openxmlformats.org/officeDocument/2006/relationships/video" Target="../media/media3.mpe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5.png"/><Relationship Id="rId7" Type="http://schemas.openxmlformats.org/officeDocument/2006/relationships/image" Target="../media/image24.png"/><Relationship Id="rId8" Type="http://schemas.openxmlformats.org/officeDocument/2006/relationships/image" Target="../media/image26.png"/><Relationship Id="rId1" Type="http://schemas.microsoft.com/office/2007/relationships/media" Target="../media/media3.mpeg"/><Relationship Id="rId2" Type="http://schemas.openxmlformats.org/officeDocument/2006/relationships/video" Target="../media/media3.m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4" Type="http://schemas.openxmlformats.org/officeDocument/2006/relationships/image" Target="../media/image2.png"/><Relationship Id="rId5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2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7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7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5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3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3.png"/><Relationship Id="rId12" Type="http://schemas.openxmlformats.org/officeDocument/2006/relationships/image" Target="../media/image34.png"/><Relationship Id="rId13" Type="http://schemas.openxmlformats.org/officeDocument/2006/relationships/image" Target="../media/image35.png"/><Relationship Id="rId1" Type="http://schemas.microsoft.com/office/2007/relationships/media" Target="../media/media1.mpeg"/><Relationship Id="rId2" Type="http://schemas.openxmlformats.org/officeDocument/2006/relationships/video" Target="../media/media1.mpeg"/><Relationship Id="rId3" Type="http://schemas.microsoft.com/office/2007/relationships/media" Target="../media/media4.mpeg"/><Relationship Id="rId4" Type="http://schemas.openxmlformats.org/officeDocument/2006/relationships/video" Target="../media/media4.mpeg"/><Relationship Id="rId5" Type="http://schemas.microsoft.com/office/2007/relationships/media" Target="../media/media5.mpeg"/><Relationship Id="rId6" Type="http://schemas.openxmlformats.org/officeDocument/2006/relationships/video" Target="../media/media5.mpeg"/><Relationship Id="rId7" Type="http://schemas.microsoft.com/office/2007/relationships/media" Target="../media/media6.mpeg"/><Relationship Id="rId8" Type="http://schemas.openxmlformats.org/officeDocument/2006/relationships/video" Target="../media/media6.mpeg"/><Relationship Id="rId9" Type="http://schemas.openxmlformats.org/officeDocument/2006/relationships/slideLayout" Target="../slideLayouts/slideLayout2.xml"/><Relationship Id="rId10" Type="http://schemas.openxmlformats.org/officeDocument/2006/relationships/image" Target="../media/image11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30.xml"/><Relationship Id="rId5" Type="http://schemas.openxmlformats.org/officeDocument/2006/relationships/image" Target="../media/image38.png"/><Relationship Id="rId6" Type="http://schemas.openxmlformats.org/officeDocument/2006/relationships/image" Target="../media/image39.png"/><Relationship Id="rId1" Type="http://schemas.microsoft.com/office/2007/relationships/media" Target="../media/media7.mpeg"/><Relationship Id="rId2" Type="http://schemas.openxmlformats.org/officeDocument/2006/relationships/video" Target="../media/media7.m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Relationship Id="rId6" Type="http://schemas.openxmlformats.org/officeDocument/2006/relationships/image" Target="../media/image43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4" Type="http://schemas.openxmlformats.org/officeDocument/2006/relationships/package" Target="../embeddings/Microsoft_Word_Document1.docx"/><Relationship Id="rId5" Type="http://schemas.openxmlformats.org/officeDocument/2006/relationships/image" Target="../media/image44.png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5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4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3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6.png"/><Relationship Id="rId12" Type="http://schemas.openxmlformats.org/officeDocument/2006/relationships/image" Target="../media/image57.png"/><Relationship Id="rId13" Type="http://schemas.openxmlformats.org/officeDocument/2006/relationships/image" Target="../media/image23.png"/><Relationship Id="rId14" Type="http://schemas.openxmlformats.org/officeDocument/2006/relationships/image" Target="../media/image58.png"/><Relationship Id="rId1" Type="http://schemas.microsoft.com/office/2007/relationships/media" Target="../media/media8.mpeg"/><Relationship Id="rId2" Type="http://schemas.openxmlformats.org/officeDocument/2006/relationships/video" Target="../media/media8.mpeg"/><Relationship Id="rId3" Type="http://schemas.microsoft.com/office/2007/relationships/media" Target="../media/media3.mpeg"/><Relationship Id="rId4" Type="http://schemas.openxmlformats.org/officeDocument/2006/relationships/video" Target="../media/media3.mpeg"/><Relationship Id="rId5" Type="http://schemas.microsoft.com/office/2007/relationships/media" Target="../media/media9.mpeg"/><Relationship Id="rId6" Type="http://schemas.openxmlformats.org/officeDocument/2006/relationships/video" Target="../media/media9.mpe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40.xml"/><Relationship Id="rId9" Type="http://schemas.openxmlformats.org/officeDocument/2006/relationships/image" Target="../media/image54.png"/><Relationship Id="rId10" Type="http://schemas.openxmlformats.org/officeDocument/2006/relationships/image" Target="../media/image55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emf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59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60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4" Type="http://schemas.openxmlformats.org/officeDocument/2006/relationships/image" Target="../media/image62.jpg"/><Relationship Id="rId5" Type="http://schemas.openxmlformats.org/officeDocument/2006/relationships/image" Target="../media/image63.jpg"/><Relationship Id="rId6" Type="http://schemas.openxmlformats.org/officeDocument/2006/relationships/image" Target="../media/image64.jpg"/><Relationship Id="rId7" Type="http://schemas.openxmlformats.org/officeDocument/2006/relationships/image" Target="../media/image65.png"/><Relationship Id="rId8" Type="http://schemas.openxmlformats.org/officeDocument/2006/relationships/image" Target="../media/image66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4" Type="http://schemas.openxmlformats.org/officeDocument/2006/relationships/image" Target="../media/image68.png"/><Relationship Id="rId5" Type="http://schemas.openxmlformats.org/officeDocument/2006/relationships/image" Target="../media/image1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4" Type="http://schemas.openxmlformats.org/officeDocument/2006/relationships/image" Target="../media/image70.png"/><Relationship Id="rId5" Type="http://schemas.openxmlformats.org/officeDocument/2006/relationships/image" Target="../media/image71.png"/><Relationship Id="rId6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73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74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4" Type="http://schemas.openxmlformats.org/officeDocument/2006/relationships/image" Target="../media/image76.emf"/><Relationship Id="rId5" Type="http://schemas.openxmlformats.org/officeDocument/2006/relationships/image" Target="../media/image77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7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4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81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4" Type="http://schemas.openxmlformats.org/officeDocument/2006/relationships/image" Target="../media/image65.png"/><Relationship Id="rId5" Type="http://schemas.openxmlformats.org/officeDocument/2006/relationships/image" Target="../media/image83.png"/><Relationship Id="rId6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85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86.emf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emf"/><Relationship Id="rId4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4" Type="http://schemas.openxmlformats.org/officeDocument/2006/relationships/image" Target="../media/image90.emf"/><Relationship Id="rId5" Type="http://schemas.openxmlformats.org/officeDocument/2006/relationships/image" Target="../media/image91.png"/><Relationship Id="rId6" Type="http://schemas.openxmlformats.org/officeDocument/2006/relationships/image" Target="../media/image92.png"/><Relationship Id="rId7" Type="http://schemas.openxmlformats.org/officeDocument/2006/relationships/image" Target="../media/image93.png"/><Relationship Id="rId8" Type="http://schemas.openxmlformats.org/officeDocument/2006/relationships/image" Target="../media/image94.png"/><Relationship Id="rId9" Type="http://schemas.openxmlformats.org/officeDocument/2006/relationships/image" Target="../media/image95.png"/><Relationship Id="rId10" Type="http://schemas.openxmlformats.org/officeDocument/2006/relationships/image" Target="../media/image96.png"/><Relationship Id="rId11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4" Type="http://schemas.openxmlformats.org/officeDocument/2006/relationships/image" Target="../media/image99.png"/><Relationship Id="rId5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101.emf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emf"/><Relationship Id="rId4" Type="http://schemas.openxmlformats.org/officeDocument/2006/relationships/image" Target="../media/image103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104.emf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105.emf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106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107.emf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emf"/><Relationship Id="rId4" Type="http://schemas.openxmlformats.org/officeDocument/2006/relationships/image" Target="../media/image109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8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emf"/><Relationship Id="rId4" Type="http://schemas.openxmlformats.org/officeDocument/2006/relationships/image" Target="../media/image111.png"/><Relationship Id="rId5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9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4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0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1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2461" y="1360833"/>
            <a:ext cx="8179077" cy="1781331"/>
          </a:xfrm>
        </p:spPr>
        <p:txBody>
          <a:bodyPr>
            <a:noAutofit/>
          </a:bodyPr>
          <a:lstStyle/>
          <a:p>
            <a:r>
              <a:rPr lang="en-US" sz="4500" dirty="0" smtClean="0">
                <a:latin typeface="Gill Sans"/>
                <a:cs typeface="Gill Sans"/>
              </a:rPr>
              <a:t>Generic Framework for Prioritizing Content of Interest in Multimedia Data Compression</a:t>
            </a:r>
            <a:endParaRPr lang="en-US" sz="4500" dirty="0">
              <a:latin typeface="Gill Sans"/>
              <a:cs typeface="Gill Sans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68336" y="4304748"/>
            <a:ext cx="5607326" cy="1314450"/>
          </a:xfrm>
        </p:spPr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Gill Sans"/>
                <a:cs typeface="Gill Sans"/>
              </a:rPr>
              <a:t>Chong Shao</a:t>
            </a:r>
          </a:p>
          <a:p>
            <a:r>
              <a:rPr lang="en-US" dirty="0" smtClean="0">
                <a:latin typeface="Gill Sans"/>
                <a:cs typeface="Gill Sans"/>
              </a:rPr>
              <a:t>University of North Carolina at Chapel Hill</a:t>
            </a:r>
          </a:p>
          <a:p>
            <a:r>
              <a:rPr lang="en-US" dirty="0" smtClean="0">
                <a:latin typeface="Gill Sans"/>
                <a:cs typeface="Gill Sans"/>
              </a:rPr>
              <a:t>Advisor: </a:t>
            </a:r>
            <a:r>
              <a:rPr lang="en-US" dirty="0" err="1" smtClean="0">
                <a:latin typeface="Gill Sans"/>
                <a:cs typeface="Gill Sans"/>
              </a:rPr>
              <a:t>Shahriar</a:t>
            </a:r>
            <a:r>
              <a:rPr lang="en-US" dirty="0" smtClean="0">
                <a:latin typeface="Gill Sans"/>
                <a:cs typeface="Gill Sans"/>
              </a:rPr>
              <a:t> </a:t>
            </a:r>
            <a:r>
              <a:rPr lang="en-US" dirty="0" err="1" smtClean="0">
                <a:latin typeface="Gill Sans"/>
                <a:cs typeface="Gill Sans"/>
              </a:rPr>
              <a:t>Njirjon</a:t>
            </a:r>
            <a:r>
              <a:rPr lang="en-US" dirty="0" smtClean="0">
                <a:latin typeface="Gill Sans"/>
                <a:cs typeface="Gill Sans"/>
              </a:rPr>
              <a:t>, Russell Taylor</a:t>
            </a:r>
            <a:r>
              <a:rPr lang="en-US" dirty="0" smtClean="0">
                <a:solidFill>
                  <a:schemeClr val="tx1"/>
                </a:solidFill>
                <a:latin typeface="Gill Sans"/>
                <a:cs typeface="Gill Sans"/>
              </a:rPr>
              <a:t> </a:t>
            </a:r>
            <a:endParaRPr lang="en-US" dirty="0">
              <a:solidFill>
                <a:schemeClr val="tx1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713723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XXX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85102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Method Summary 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100x video data compression</a:t>
            </a:r>
          </a:p>
          <a:p>
            <a:r>
              <a:rPr lang="en-US" dirty="0" smtClean="0"/>
              <a:t>Identify the content of interest </a:t>
            </a:r>
          </a:p>
          <a:p>
            <a:r>
              <a:rPr lang="en-US" dirty="0" smtClean="0"/>
              <a:t>Make use of optical property</a:t>
            </a:r>
          </a:p>
          <a:p>
            <a:pPr lvl="1"/>
            <a:r>
              <a:rPr lang="en-US" dirty="0" smtClean="0"/>
              <a:t>Can be generalized to other optical systems </a:t>
            </a:r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5664" y="6355080"/>
            <a:ext cx="2057400" cy="365760"/>
          </a:xfrm>
        </p:spPr>
        <p:txBody>
          <a:bodyPr/>
          <a:lstStyle/>
          <a:p>
            <a:r>
              <a:rPr lang="en-US" dirty="0" smtClean="0"/>
              <a:t>36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79408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utput3.mpe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lum bright="40000" contrast="40000"/>
          </a:blip>
          <a:stretch>
            <a:fillRect/>
          </a:stretch>
        </p:blipFill>
        <p:spPr>
          <a:xfrm>
            <a:off x="2713851" y="2389170"/>
            <a:ext cx="3775927" cy="28435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66344" y="237744"/>
            <a:ext cx="5422277" cy="13111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/>
              <a:t>Background: example video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5664" y="6355080"/>
            <a:ext cx="2057400" cy="365760"/>
          </a:xfrm>
        </p:spPr>
        <p:txBody>
          <a:bodyPr/>
          <a:lstStyle/>
          <a:p>
            <a:r>
              <a:rPr lang="en-US" dirty="0" smtClean="0"/>
              <a:t>37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089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96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ig_diagra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341" t="12470" b="57850"/>
          <a:stretch/>
        </p:blipFill>
        <p:spPr>
          <a:xfrm>
            <a:off x="4759809" y="1563624"/>
            <a:ext cx="2721275" cy="2182031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466344" y="237744"/>
            <a:ext cx="5422392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/>
              <a:t>Research question</a:t>
            </a:r>
          </a:p>
        </p:txBody>
      </p:sp>
      <p:pic>
        <p:nvPicPr>
          <p:cNvPr id="11" name="Picture 10" descr="Macintosh HD:Users:chongshao-mikasa:Desktop:lossy_compression:process.png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052" b="28053"/>
          <a:stretch/>
        </p:blipFill>
        <p:spPr bwMode="auto">
          <a:xfrm>
            <a:off x="1846922" y="3725016"/>
            <a:ext cx="2446473" cy="22729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 descr="Macintosh HD:Users:chongshao-mikasa:Desktop:lossy_compression:process.png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88" r="24598" b="28053"/>
          <a:stretch/>
        </p:blipFill>
        <p:spPr bwMode="auto">
          <a:xfrm>
            <a:off x="4907164" y="3772549"/>
            <a:ext cx="2375224" cy="2244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Picture 15" descr="big_diagra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70" r="86177" b="57850"/>
          <a:stretch/>
        </p:blipFill>
        <p:spPr>
          <a:xfrm>
            <a:off x="1577009" y="1542049"/>
            <a:ext cx="2755270" cy="218296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45723" y="6442453"/>
            <a:ext cx="592495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The capture side captures the entire frame, the viewer side only uses pixels in ROI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6927714" y="5017788"/>
            <a:ext cx="612768" cy="53834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6604938" y="4678494"/>
            <a:ext cx="1258320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6457493" y="5754188"/>
            <a:ext cx="1274952" cy="21867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7732445" y="5366733"/>
            <a:ext cx="83489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ROI</a:t>
            </a:r>
          </a:p>
        </p:txBody>
      </p:sp>
      <p:sp>
        <p:nvSpPr>
          <p:cNvPr id="13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5664" y="6355080"/>
            <a:ext cx="2057400" cy="365760"/>
          </a:xfrm>
        </p:spPr>
        <p:txBody>
          <a:bodyPr/>
          <a:lstStyle/>
          <a:p>
            <a:r>
              <a:rPr lang="en-US" dirty="0" smtClean="0"/>
              <a:t>38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2454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1741919" y="2263097"/>
          <a:ext cx="5846190" cy="23803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8730"/>
                <a:gridCol w="1948730"/>
                <a:gridCol w="1948730"/>
              </a:tblGrid>
              <a:tr h="602689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Method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Making use of temporal reduction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Compression ratio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</a:tr>
              <a:tr h="444407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JPEG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No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~4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</a:tr>
              <a:tr h="444407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H.264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Yes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~5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</a:tr>
              <a:tr h="444407">
                <a:tc>
                  <a:txBody>
                    <a:bodyPr/>
                    <a:lstStyle/>
                    <a:p>
                      <a:r>
                        <a:rPr lang="en-US" sz="1500" dirty="0" err="1" smtClean="0"/>
                        <a:t>Bernas</a:t>
                      </a:r>
                      <a:r>
                        <a:rPr lang="en-US" sz="1500" dirty="0" smtClean="0"/>
                        <a:t> et al.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No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~9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</a:tr>
              <a:tr h="444407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Our method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Yes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~100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4665014" y="5147776"/>
            <a:ext cx="3429000" cy="5078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900" dirty="0" err="1"/>
              <a:t>Bernas</a:t>
            </a:r>
            <a:r>
              <a:rPr lang="en-US" sz="900" dirty="0"/>
              <a:t> T, </a:t>
            </a:r>
            <a:r>
              <a:rPr lang="en-US" sz="900" dirty="0" err="1"/>
              <a:t>Asem</a:t>
            </a:r>
            <a:r>
              <a:rPr lang="en-US" sz="900" dirty="0"/>
              <a:t> EK, Robinson JP, </a:t>
            </a:r>
            <a:r>
              <a:rPr lang="en-US" sz="900" dirty="0" err="1"/>
              <a:t>Rajwa</a:t>
            </a:r>
            <a:r>
              <a:rPr lang="en-US" sz="900" dirty="0"/>
              <a:t> B. 2006. Compression of fluorescence microscopy images based on the signal-to-noise estimation, </a:t>
            </a:r>
            <a:r>
              <a:rPr lang="en-US" sz="900" dirty="0" err="1"/>
              <a:t>Microsc</a:t>
            </a:r>
            <a:r>
              <a:rPr lang="en-US" sz="900" dirty="0"/>
              <a:t>. Res. Tech., 69: 1–9. </a:t>
            </a:r>
            <a:r>
              <a:rPr lang="en-US" sz="900" dirty="0" err="1"/>
              <a:t>doi</a:t>
            </a:r>
            <a:r>
              <a:rPr lang="en-US" sz="900" dirty="0"/>
              <a:t>: 10.1002/jemt.20259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66344" y="237744"/>
            <a:ext cx="5422392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/>
              <a:t>Related work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5664" y="6355080"/>
            <a:ext cx="2057400" cy="365760"/>
          </a:xfrm>
        </p:spPr>
        <p:txBody>
          <a:bodyPr/>
          <a:lstStyle/>
          <a:p>
            <a:r>
              <a:rPr lang="en-US" dirty="0" smtClean="0"/>
              <a:t>39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5624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roces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17" y="1721242"/>
            <a:ext cx="7141263" cy="2380422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4572000" cy="13258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Approach</a:t>
            </a:r>
          </a:p>
        </p:txBody>
      </p:sp>
      <p:sp>
        <p:nvSpPr>
          <p:cNvPr id="7" name="Rectangle 6"/>
          <p:cNvSpPr/>
          <p:nvPr/>
        </p:nvSpPr>
        <p:spPr>
          <a:xfrm>
            <a:off x="1245112" y="4078580"/>
            <a:ext cx="1718740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00" dirty="0">
                <a:latin typeface="Helvetica" charset="0"/>
                <a:ea typeface="Helvetica" charset="0"/>
                <a:cs typeface="Helvetica" charset="0"/>
              </a:rPr>
              <a:t>Correlation-based</a:t>
            </a:r>
          </a:p>
          <a:p>
            <a:r>
              <a:rPr lang="en-US" sz="1500" dirty="0">
                <a:latin typeface="Helvetica" charset="0"/>
                <a:ea typeface="Helvetica" charset="0"/>
                <a:cs typeface="Helvetica" charset="0"/>
              </a:rPr>
              <a:t>Segmentation</a:t>
            </a:r>
          </a:p>
        </p:txBody>
      </p:sp>
      <p:sp>
        <p:nvSpPr>
          <p:cNvPr id="8" name="Rectangle 7"/>
          <p:cNvSpPr/>
          <p:nvPr/>
        </p:nvSpPr>
        <p:spPr>
          <a:xfrm>
            <a:off x="3655795" y="4078580"/>
            <a:ext cx="1734706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00" dirty="0">
                <a:latin typeface="Helvetica" charset="0"/>
                <a:ea typeface="Helvetica" charset="0"/>
                <a:cs typeface="Helvetica" charset="0"/>
              </a:rPr>
              <a:t>Average the video</a:t>
            </a:r>
          </a:p>
          <a:p>
            <a:r>
              <a:rPr lang="en-US" sz="1500" dirty="0">
                <a:latin typeface="Helvetica" charset="0"/>
                <a:ea typeface="Helvetica" charset="0"/>
                <a:cs typeface="Helvetica" charset="0"/>
              </a:rPr>
              <a:t> background</a:t>
            </a:r>
          </a:p>
        </p:txBody>
      </p:sp>
      <p:sp>
        <p:nvSpPr>
          <p:cNvPr id="9" name="Rectangle 8"/>
          <p:cNvSpPr/>
          <p:nvPr/>
        </p:nvSpPr>
        <p:spPr>
          <a:xfrm>
            <a:off x="5977796" y="4212280"/>
            <a:ext cx="2316660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00" dirty="0">
                <a:latin typeface="Helvetica" charset="0"/>
                <a:ea typeface="Helvetica" charset="0"/>
                <a:cs typeface="Helvetica" charset="0"/>
              </a:rPr>
              <a:t>Encode video with H.264</a:t>
            </a: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5664" y="6355080"/>
            <a:ext cx="2057400" cy="365760"/>
          </a:xfrm>
        </p:spPr>
        <p:txBody>
          <a:bodyPr/>
          <a:lstStyle/>
          <a:p>
            <a:r>
              <a:rPr lang="en-US" dirty="0" smtClean="0"/>
              <a:t>40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0253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4572000" cy="13258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Approach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7781" y="1733044"/>
            <a:ext cx="6172200" cy="127795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575" dirty="0">
                <a:latin typeface="Serif"/>
                <a:cs typeface="Serif"/>
              </a:rPr>
              <a:t>Store only the information in a video that analysis can use  </a:t>
            </a:r>
          </a:p>
          <a:p>
            <a:pPr marL="0" indent="0">
              <a:buNone/>
            </a:pPr>
            <a:r>
              <a:rPr lang="en-US" sz="1575" b="1" dirty="0">
                <a:latin typeface="Serif"/>
                <a:cs typeface="Serif"/>
              </a:rPr>
              <a:t>    Segmentation, correlation based method, </a:t>
            </a:r>
            <a:r>
              <a:rPr lang="en-US" sz="1575" b="1" dirty="0">
                <a:solidFill>
                  <a:srgbClr val="FF0000"/>
                </a:solidFill>
                <a:latin typeface="Serif"/>
                <a:cs typeface="Serif"/>
              </a:rPr>
              <a:t>make use of hardware</a:t>
            </a:r>
          </a:p>
          <a:p>
            <a:pPr marL="0" indent="0">
              <a:buNone/>
            </a:pPr>
            <a:r>
              <a:rPr lang="en-US" sz="1575" b="1" dirty="0">
                <a:latin typeface="Serif"/>
                <a:cs typeface="Serif"/>
              </a:rPr>
              <a:t>    Encoding </a:t>
            </a:r>
          </a:p>
          <a:p>
            <a:pPr marL="0" indent="0">
              <a:buNone/>
            </a:pPr>
            <a:r>
              <a:rPr lang="en-US" sz="1575" b="1" dirty="0">
                <a:latin typeface="Serif"/>
                <a:cs typeface="Serif"/>
              </a:rPr>
              <a:t>    Analysis (Quality evaluation)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0086" y="3296749"/>
            <a:ext cx="5999895" cy="1924905"/>
          </a:xfrm>
          <a:prstGeom prst="rect">
            <a:avLst/>
          </a:prstGeom>
        </p:spPr>
      </p:pic>
      <p:sp>
        <p:nvSpPr>
          <p:cNvPr id="8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5664" y="6355080"/>
            <a:ext cx="2057400" cy="365760"/>
          </a:xfrm>
        </p:spPr>
        <p:txBody>
          <a:bodyPr/>
          <a:lstStyle/>
          <a:p>
            <a:r>
              <a:rPr lang="en-US" dirty="0" smtClean="0"/>
              <a:t>41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5660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5998464" cy="13258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Analysis-preserve vs.  Analysis-aware  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Gill Sans"/>
                <a:cs typeface="Gill Sans"/>
              </a:rPr>
              <a:t>Analysis </a:t>
            </a:r>
            <a:r>
              <a:rPr lang="en-US" dirty="0" smtClean="0">
                <a:latin typeface="Gill Sans"/>
                <a:cs typeface="Gill Sans"/>
              </a:rPr>
              <a:t>Preserve</a:t>
            </a:r>
          </a:p>
          <a:p>
            <a:pPr lvl="1"/>
            <a:r>
              <a:rPr lang="en-US" dirty="0" smtClean="0">
                <a:latin typeface="Gill Sans"/>
                <a:cs typeface="Gill Sans"/>
              </a:rPr>
              <a:t>Analysis result matches the result on original video </a:t>
            </a:r>
          </a:p>
          <a:p>
            <a:r>
              <a:rPr lang="en-US" dirty="0" smtClean="0">
                <a:latin typeface="Gill Sans"/>
                <a:cs typeface="Gill Sans"/>
              </a:rPr>
              <a:t>Analysis </a:t>
            </a:r>
            <a:r>
              <a:rPr lang="en-US" dirty="0">
                <a:latin typeface="Gill Sans"/>
                <a:cs typeface="Gill Sans"/>
              </a:rPr>
              <a:t>Aware </a:t>
            </a:r>
            <a:endParaRPr lang="en-US" dirty="0" smtClean="0"/>
          </a:p>
          <a:p>
            <a:pPr lvl="1"/>
            <a:r>
              <a:rPr lang="en-US" dirty="0" smtClean="0">
                <a:latin typeface="Gill Sans"/>
                <a:cs typeface="Gill Sans"/>
              </a:rPr>
              <a:t>Analysis result on compressed video follows the distribution of original video (have a distribution because of noise) </a:t>
            </a:r>
          </a:p>
          <a:p>
            <a:pPr lvl="1"/>
            <a:r>
              <a:rPr lang="en-US" dirty="0" smtClean="0">
                <a:latin typeface="Gill Sans"/>
                <a:cs typeface="Gill Sans"/>
              </a:rPr>
              <a:t>Post-processing: adding back noise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5664" y="6355080"/>
            <a:ext cx="2057400" cy="365760"/>
          </a:xfrm>
        </p:spPr>
        <p:txBody>
          <a:bodyPr/>
          <a:lstStyle/>
          <a:p>
            <a:r>
              <a:rPr lang="en-US" dirty="0" smtClean="0"/>
              <a:t>42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0686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5998464" cy="13258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Success criteria/risk and mitigation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Success criteria: the compressed the microscopy video is smaller than the one compressed using standard method. And the video still useful for analysis.</a:t>
            </a:r>
          </a:p>
          <a:p>
            <a:endParaRPr lang="en-US" dirty="0"/>
          </a:p>
          <a:p>
            <a:r>
              <a:rPr lang="en-US" dirty="0" smtClean="0"/>
              <a:t>Risk and mitigation: if the compression significantly affects the analysis result, we can switch to standard lossless compression 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5664" y="6355080"/>
            <a:ext cx="2057400" cy="365760"/>
          </a:xfrm>
        </p:spPr>
        <p:txBody>
          <a:bodyPr/>
          <a:lstStyle/>
          <a:p>
            <a:r>
              <a:rPr lang="en-US" dirty="0" smtClean="0"/>
              <a:t>43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86722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6519672" cy="13258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Result: 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compression ratio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45341-E214-1846-89C6-3D128B912387}" type="slidenum">
              <a:rPr lang="en-US"/>
              <a:t>19</a:t>
            </a:fld>
            <a:endParaRPr lang="en-US" dirty="0"/>
          </a:p>
        </p:txBody>
      </p:sp>
      <p:pic>
        <p:nvPicPr>
          <p:cNvPr id="13" name="Picture 12" descr="Screen Shot 2017-02-05 at 4.25.26 P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18" b="4236"/>
          <a:stretch/>
        </p:blipFill>
        <p:spPr>
          <a:xfrm>
            <a:off x="1143001" y="1885408"/>
            <a:ext cx="3095502" cy="3765038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571379" y="5638261"/>
            <a:ext cx="24350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Foreground segmentation threshold</a:t>
            </a:r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/>
          </p:nvPr>
        </p:nvGraphicFramePr>
        <p:xfrm>
          <a:off x="4400550" y="2674428"/>
          <a:ext cx="4507933" cy="23338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6519"/>
                <a:gridCol w="713229"/>
                <a:gridCol w="713229"/>
                <a:gridCol w="855875"/>
                <a:gridCol w="877759"/>
                <a:gridCol w="751322"/>
              </a:tblGrid>
              <a:tr h="851942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023" marR="4602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 smtClean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Video 1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 smtClean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(Beads 1μm)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023" marR="4602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 smtClean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Video</a:t>
                      </a:r>
                      <a:r>
                        <a:rPr lang="en-US" sz="1100" b="1" baseline="0" dirty="0" smtClean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 2 (</a:t>
                      </a:r>
                      <a:r>
                        <a:rPr lang="en-US" sz="1100" b="1" dirty="0" smtClean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Beads 500nm)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023" marR="4602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 smtClean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Video</a:t>
                      </a:r>
                      <a:r>
                        <a:rPr lang="en-US" sz="1100" b="1" baseline="0" dirty="0" smtClean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 3</a:t>
                      </a:r>
                      <a:endParaRPr lang="en-US" sz="1100" b="1" dirty="0" smtClean="0">
                        <a:effectLst/>
                        <a:latin typeface="Times New Roman"/>
                        <a:ea typeface="宋体"/>
                        <a:cs typeface="Times New Roman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 smtClean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(Brightfield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 smtClean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1)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023" marR="4602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 smtClean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Video 4 (Brightfield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 smtClean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2)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023" marR="4602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 smtClean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Video 5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 smtClean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(Cells)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023" marR="46023" marT="0" marB="0"/>
                </a:tc>
              </a:tr>
              <a:tr h="740951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H.264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023" marR="4602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20%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023" marR="4602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28%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023" marR="4602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47%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023" marR="4602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50%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023" marR="4602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33%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023" marR="46023" marT="0" marB="0"/>
                </a:tc>
              </a:tr>
              <a:tr h="740951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Our</a:t>
                      </a:r>
                      <a:r>
                        <a:rPr lang="en-US" sz="1100" baseline="0" dirty="0" smtClean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 method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023" marR="4602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0.77%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023" marR="4602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20%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023" marR="4602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44%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023" marR="4602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7.3%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023" marR="4602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4.8%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023" marR="46023" marT="0" marB="0"/>
                </a:tc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3343692" y="3912143"/>
            <a:ext cx="59984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H.264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 flipH="1">
            <a:off x="3080922" y="4985190"/>
            <a:ext cx="514590" cy="28468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998960" y="4708190"/>
            <a:ext cx="102213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our method</a:t>
            </a:r>
          </a:p>
        </p:txBody>
      </p:sp>
    </p:spTree>
    <p:extLst>
      <p:ext uri="{BB962C8B-B14F-4D97-AF65-F5344CB8AC3E}">
        <p14:creationId xmlns:p14="http://schemas.microsoft.com/office/powerpoint/2010/main" val="587093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0" y="2199299"/>
            <a:ext cx="8998226" cy="2096070"/>
            <a:chOff x="1063871" y="3108450"/>
            <a:chExt cx="10152475" cy="1910199"/>
          </a:xfrm>
        </p:grpSpPr>
        <p:sp>
          <p:nvSpPr>
            <p:cNvPr id="5" name="Rounded Rectangle 4"/>
            <p:cNvSpPr/>
            <p:nvPr/>
          </p:nvSpPr>
          <p:spPr>
            <a:xfrm>
              <a:off x="1063871" y="3108450"/>
              <a:ext cx="2639381" cy="1910199"/>
            </a:xfrm>
            <a:prstGeom prst="roundRect">
              <a:avLst/>
            </a:prstGeom>
            <a:solidFill>
              <a:srgbClr val="558ED5"/>
            </a:solidFill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Data Acquisition</a:t>
              </a:r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8205924" y="3108450"/>
              <a:ext cx="3010422" cy="1895601"/>
            </a:xfrm>
            <a:prstGeom prst="roundRect">
              <a:avLst/>
            </a:prstGeom>
            <a:solidFill>
              <a:srgbClr val="558ED5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Data Consumption</a:t>
              </a:r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4504659" y="3108450"/>
              <a:ext cx="2899858" cy="1895601"/>
            </a:xfrm>
            <a:prstGeom prst="roundRect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 smtClean="0"/>
                <a:t>Storage</a:t>
              </a:r>
              <a:endParaRPr lang="en-US" sz="3200" dirty="0"/>
            </a:p>
            <a:p>
              <a:pPr algn="ctr"/>
              <a:r>
                <a:rPr lang="en-US" sz="3200" dirty="0" smtClean="0"/>
                <a:t>&amp;</a:t>
              </a:r>
            </a:p>
            <a:p>
              <a:pPr algn="ctr"/>
              <a:r>
                <a:rPr lang="en-US" sz="3200" dirty="0" smtClean="0"/>
                <a:t>Transmission</a:t>
              </a:r>
              <a:endParaRPr lang="en-US" sz="3200" dirty="0"/>
            </a:p>
          </p:txBody>
        </p:sp>
      </p:grpSp>
      <p:cxnSp>
        <p:nvCxnSpPr>
          <p:cNvPr id="8" name="Straight Arrow Connector 7"/>
          <p:cNvCxnSpPr/>
          <p:nvPr/>
        </p:nvCxnSpPr>
        <p:spPr>
          <a:xfrm>
            <a:off x="2405568" y="3235600"/>
            <a:ext cx="761703" cy="0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5710936" y="3247334"/>
            <a:ext cx="726023" cy="0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2107096" y="5473148"/>
            <a:ext cx="36095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TODO: add more math </a:t>
            </a:r>
            <a:r>
              <a:rPr lang="en-US" dirty="0" err="1" smtClean="0"/>
              <a:t>equaitons</a:t>
            </a:r>
            <a:r>
              <a:rPr lang="en-US" dirty="0" smtClean="0"/>
              <a:t> </a:t>
            </a:r>
            <a:r>
              <a:rPr lang="mr-IN" dirty="0" smtClean="0"/>
              <a:t>…</a:t>
            </a:r>
            <a:r>
              <a:rPr lang="en-US" dirty="0" smtClean="0"/>
              <a:t> 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8782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XXX: more details on microscopy part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66657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Gill Sans"/>
                <a:cs typeface="Gill Sans"/>
              </a:rPr>
              <a:t>Scientifically-Lossless </a:t>
            </a:r>
            <a:r>
              <a:rPr lang="en-US" dirty="0" smtClean="0">
                <a:latin typeface="Gill Sans"/>
                <a:cs typeface="Gill Sans"/>
              </a:rPr>
              <a:t>High Compression of  Video Microscopy Data via </a:t>
            </a:r>
            <a:r>
              <a:rPr lang="en-US" dirty="0">
                <a:latin typeface="Gill Sans"/>
                <a:cs typeface="Gill Sans"/>
              </a:rPr>
              <a:t>Correlation and Mathematical Morphology</a:t>
            </a:r>
            <a:br>
              <a:rPr lang="en-US" dirty="0">
                <a:latin typeface="Gill Sans"/>
                <a:cs typeface="Gill Sans"/>
              </a:rPr>
            </a:br>
            <a:endParaRPr lang="en-US" dirty="0">
              <a:latin typeface="Gill Sans"/>
              <a:cs typeface="Gill Sans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614333"/>
            <a:ext cx="6400800" cy="1752600"/>
          </a:xfrm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  <a:latin typeface="Gill Sans"/>
                <a:cs typeface="Gill Sans"/>
              </a:rPr>
              <a:t>Chong Shao </a:t>
            </a:r>
            <a:endParaRPr lang="en-US" dirty="0">
              <a:solidFill>
                <a:schemeClr val="tx1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842040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5635626" cy="890322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latin typeface="Gill Sans"/>
                <a:cs typeface="Gill Sans"/>
              </a:rPr>
              <a:t>The Driving problem</a:t>
            </a:r>
            <a:endParaRPr lang="en-US" dirty="0">
              <a:latin typeface="Gill Sans"/>
              <a:cs typeface="Gill San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60375" y="1546475"/>
            <a:ext cx="4127440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smtClean="0">
                <a:latin typeface="Arial"/>
                <a:cs typeface="Arial"/>
              </a:rPr>
              <a:t>Increase </a:t>
            </a:r>
            <a:r>
              <a:rPr lang="en-US" sz="2500" dirty="0">
                <a:latin typeface="Arial"/>
                <a:cs typeface="Arial"/>
              </a:rPr>
              <a:t>in the amount of video data is faster than the increase in affordable data </a:t>
            </a:r>
            <a:r>
              <a:rPr lang="en-US" sz="2500" dirty="0" smtClean="0">
                <a:latin typeface="Arial"/>
                <a:cs typeface="Arial"/>
              </a:rPr>
              <a:t>storage.</a:t>
            </a:r>
          </a:p>
          <a:p>
            <a:endParaRPr lang="en-US" sz="2500" dirty="0">
              <a:latin typeface="Arial"/>
              <a:cs typeface="Arial"/>
            </a:endParaRPr>
          </a:p>
          <a:p>
            <a:pPr marL="285750" indent="-285750">
              <a:buFontTx/>
              <a:buChar char="-"/>
            </a:pPr>
            <a:endParaRPr lang="en-US" sz="25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  <a:p>
            <a:pPr marL="285750" indent="-285750">
              <a:buFontTx/>
              <a:buChar char="-"/>
            </a:pPr>
            <a:endParaRPr lang="en-US" sz="2500" dirty="0" smtClean="0">
              <a:latin typeface="Arial"/>
              <a:cs typeface="Arial"/>
            </a:endParaRPr>
          </a:p>
          <a:p>
            <a:pPr marL="285750" indent="-285750">
              <a:buFontTx/>
              <a:buChar char="-"/>
            </a:pPr>
            <a:endParaRPr lang="en-US" sz="2500" dirty="0">
              <a:latin typeface="Arial"/>
              <a:cs typeface="Arial"/>
            </a:endParaRPr>
          </a:p>
          <a:p>
            <a:pPr marL="285750" indent="-285750">
              <a:buFontTx/>
              <a:buChar char="-"/>
            </a:pPr>
            <a:endParaRPr lang="en-US" sz="2500" dirty="0" smtClean="0">
              <a:latin typeface="Arial"/>
              <a:cs typeface="Arial"/>
            </a:endParaRPr>
          </a:p>
          <a:p>
            <a:pPr marL="285750" indent="-285750">
              <a:buFontTx/>
              <a:buChar char="-"/>
            </a:pPr>
            <a:endParaRPr lang="en-US" sz="2500" dirty="0">
              <a:latin typeface="Arial"/>
              <a:cs typeface="Arial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603565" y="6153697"/>
            <a:ext cx="638175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http://</a:t>
            </a:r>
            <a:r>
              <a:rPr lang="en-US" sz="1200" dirty="0" err="1"/>
              <a:t>cismm.cs.unc.edu</a:t>
            </a:r>
            <a:r>
              <a:rPr lang="en-US" sz="1200" dirty="0"/>
              <a:t>/core-projects/force-microscopy/high-throughput-microscopy/</a:t>
            </a:r>
          </a:p>
        </p:txBody>
      </p:sp>
      <p:pic>
        <p:nvPicPr>
          <p:cNvPr id="6" name="Picture 5" descr="HCA2014.A.3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70" t="8610" r="20378" b="51572"/>
          <a:stretch/>
        </p:blipFill>
        <p:spPr>
          <a:xfrm>
            <a:off x="4840946" y="1546475"/>
            <a:ext cx="3771876" cy="4171046"/>
          </a:xfrm>
          <a:prstGeom prst="rect">
            <a:avLst/>
          </a:prstGeom>
        </p:spPr>
      </p:pic>
      <p:sp>
        <p:nvSpPr>
          <p:cNvPr id="7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4545341-E214-1846-89C6-3D128B912387}" type="slidenum">
              <a:rPr lang="en-US" sz="1600" smtClean="0">
                <a:solidFill>
                  <a:srgbClr val="000000"/>
                </a:solidFill>
              </a:rPr>
              <a:t>22</a:t>
            </a:fld>
            <a:endParaRPr lang="en-US" sz="16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8310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5568950" cy="10160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latin typeface="Gill Sans"/>
                <a:cs typeface="Gill Sans"/>
              </a:rPr>
              <a:t>Video</a:t>
            </a:r>
            <a:r>
              <a:rPr lang="en-US" dirty="0" smtClean="0"/>
              <a:t> Compression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72158" y="1774533"/>
            <a:ext cx="4480842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latin typeface="Arial"/>
                <a:cs typeface="Arial"/>
              </a:rPr>
              <a:t>Require that </a:t>
            </a:r>
            <a:r>
              <a:rPr lang="en-US" sz="2000" dirty="0">
                <a:latin typeface="Arial"/>
                <a:cs typeface="Arial"/>
              </a:rPr>
              <a:t>the compression </a:t>
            </a:r>
            <a:r>
              <a:rPr lang="en-US" sz="2000" dirty="0" smtClean="0">
                <a:latin typeface="Arial"/>
                <a:cs typeface="Arial"/>
              </a:rPr>
              <a:t>has </a:t>
            </a:r>
            <a:r>
              <a:rPr lang="en-US" sz="2000" dirty="0">
                <a:latin typeface="Arial"/>
                <a:cs typeface="Arial"/>
              </a:rPr>
              <a:t>no impact on analysis </a:t>
            </a:r>
            <a:r>
              <a:rPr lang="en-US" sz="2000" dirty="0" smtClean="0">
                <a:latin typeface="Arial"/>
                <a:cs typeface="Arial"/>
              </a:rPr>
              <a:t>-- scientifically lossless</a:t>
            </a:r>
          </a:p>
          <a:p>
            <a:endParaRPr lang="en-US" sz="2000" dirty="0">
              <a:latin typeface="Arial"/>
              <a:cs typeface="Arial"/>
            </a:endParaRPr>
          </a:p>
          <a:p>
            <a:r>
              <a:rPr lang="en-US" sz="2000" dirty="0" smtClean="0">
                <a:latin typeface="Arial"/>
                <a:cs typeface="Arial"/>
              </a:rPr>
              <a:t>Standard (H.264) lossy compression techniques cannot be used </a:t>
            </a:r>
            <a:endParaRPr lang="en-US" sz="2000" dirty="0">
              <a:latin typeface="Arial"/>
              <a:cs typeface="Arial"/>
            </a:endParaRPr>
          </a:p>
          <a:p>
            <a:pPr marL="285750" indent="-285750">
              <a:buFontTx/>
              <a:buChar char="-"/>
            </a:pPr>
            <a:endParaRPr lang="en-US" sz="2000" dirty="0" smtClean="0">
              <a:latin typeface="Arial"/>
              <a:cs typeface="Arial"/>
            </a:endParaRPr>
          </a:p>
          <a:p>
            <a:r>
              <a:rPr lang="en-US" sz="2000" dirty="0">
                <a:latin typeface="Arial"/>
                <a:cs typeface="Arial"/>
              </a:rPr>
              <a:t>S</a:t>
            </a:r>
            <a:r>
              <a:rPr lang="en-US" sz="2000" dirty="0" smtClean="0">
                <a:latin typeface="Arial"/>
                <a:cs typeface="Arial"/>
              </a:rPr>
              <a:t>tandard lossless compression </a:t>
            </a:r>
            <a:r>
              <a:rPr lang="en-US" sz="2000" dirty="0">
                <a:latin typeface="Arial"/>
                <a:cs typeface="Arial"/>
              </a:rPr>
              <a:t>technique </a:t>
            </a:r>
            <a:r>
              <a:rPr lang="en-US" sz="2000" dirty="0" smtClean="0">
                <a:latin typeface="Arial"/>
                <a:cs typeface="Arial"/>
              </a:rPr>
              <a:t>yields the compressed data in the size of 49.74% of the original one</a:t>
            </a:r>
            <a:endParaRPr lang="en-US" sz="2000" dirty="0">
              <a:latin typeface="Arial"/>
              <a:cs typeface="Arial"/>
            </a:endParaRPr>
          </a:p>
          <a:p>
            <a:endParaRPr lang="en-US" sz="2000" dirty="0">
              <a:latin typeface="Arial"/>
              <a:cs typeface="Arial"/>
            </a:endParaRPr>
          </a:p>
          <a:p>
            <a:r>
              <a:rPr lang="en-US" sz="2000" dirty="0" smtClean="0">
                <a:latin typeface="Arial"/>
                <a:cs typeface="Arial"/>
              </a:rPr>
              <a:t>Our method yields: 7.26%</a:t>
            </a:r>
          </a:p>
          <a:p>
            <a:endParaRPr lang="en-US" sz="2000" dirty="0" smtClean="0">
              <a:latin typeface="Arial"/>
              <a:cs typeface="Arial"/>
            </a:endParaRPr>
          </a:p>
          <a:p>
            <a:r>
              <a:rPr lang="en-US" sz="2000" dirty="0" smtClean="0">
                <a:latin typeface="Arial"/>
                <a:cs typeface="Arial"/>
              </a:rPr>
              <a:t>Best case: 0.7729% vs. 19.4505%</a:t>
            </a:r>
            <a:endParaRPr lang="en-US" sz="2000" dirty="0">
              <a:latin typeface="Arial"/>
              <a:cs typeface="Arial"/>
            </a:endParaRPr>
          </a:p>
        </p:txBody>
      </p:sp>
      <p:pic>
        <p:nvPicPr>
          <p:cNvPr id="3" name="output.mpe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138762" y="2479100"/>
            <a:ext cx="3548038" cy="2671979"/>
          </a:xfrm>
          <a:prstGeom prst="rect">
            <a:avLst/>
          </a:prstGeom>
        </p:spPr>
      </p:pic>
      <p:sp>
        <p:nvSpPr>
          <p:cNvPr id="5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6553200" y="6372630"/>
            <a:ext cx="2133600" cy="365125"/>
          </a:xfrm>
        </p:spPr>
        <p:txBody>
          <a:bodyPr/>
          <a:lstStyle/>
          <a:p>
            <a:fld id="{14545341-E214-1846-89C6-3D128B912387}" type="slidenum">
              <a:rPr lang="en-US" sz="1600" smtClean="0">
                <a:solidFill>
                  <a:srgbClr val="000000"/>
                </a:solidFill>
              </a:rPr>
              <a:t>23</a:t>
            </a:fld>
            <a:endParaRPr lang="en-US" sz="16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8202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972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6375" y="-53974"/>
            <a:ext cx="2892425" cy="1058862"/>
          </a:xfrm>
        </p:spPr>
        <p:txBody>
          <a:bodyPr/>
          <a:lstStyle/>
          <a:p>
            <a:r>
              <a:rPr lang="en-US" dirty="0" smtClean="0">
                <a:latin typeface="Gill Sans"/>
                <a:cs typeface="Gill Sans"/>
              </a:rPr>
              <a:t>Approach</a:t>
            </a:r>
            <a:endParaRPr lang="en-US" dirty="0">
              <a:latin typeface="Gill Sans"/>
              <a:cs typeface="Gill Sans"/>
            </a:endParaRPr>
          </a:p>
        </p:txBody>
      </p:sp>
      <p:pic>
        <p:nvPicPr>
          <p:cNvPr id="6" name="Picture 5" descr="figure5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875" y="2750507"/>
            <a:ext cx="5207000" cy="21209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6375" y="1004889"/>
            <a:ext cx="8229600" cy="5112808"/>
          </a:xfrm>
        </p:spPr>
        <p:txBody>
          <a:bodyPr>
            <a:normAutofit/>
          </a:bodyPr>
          <a:lstStyle/>
          <a:p>
            <a:r>
              <a:rPr lang="en-US" sz="2100" dirty="0" smtClean="0">
                <a:latin typeface="Serif"/>
                <a:cs typeface="Serif"/>
              </a:rPr>
              <a:t>Store </a:t>
            </a:r>
            <a:r>
              <a:rPr lang="en-US" sz="2100" dirty="0">
                <a:latin typeface="Serif"/>
                <a:cs typeface="Serif"/>
              </a:rPr>
              <a:t>only the information in a video that analysis can use </a:t>
            </a:r>
            <a:r>
              <a:rPr lang="en-US" sz="2100" dirty="0" smtClean="0">
                <a:latin typeface="Serif"/>
                <a:cs typeface="Serif"/>
              </a:rPr>
              <a:t> </a:t>
            </a:r>
          </a:p>
          <a:p>
            <a:endParaRPr lang="en-US" sz="2100" dirty="0" smtClean="0">
              <a:latin typeface="Serif"/>
              <a:cs typeface="Serif"/>
            </a:endParaRPr>
          </a:p>
          <a:p>
            <a:r>
              <a:rPr lang="en-US" sz="2100" dirty="0" smtClean="0">
                <a:latin typeface="Serif"/>
                <a:cs typeface="Serif"/>
              </a:rPr>
              <a:t>Separate </a:t>
            </a:r>
            <a:r>
              <a:rPr lang="en-US" sz="2100" dirty="0">
                <a:latin typeface="Serif"/>
                <a:cs typeface="Serif"/>
              </a:rPr>
              <a:t>every frame into foreground (pixels that carry information) and background (pixels that do not change throughout the video). </a:t>
            </a:r>
            <a:endParaRPr lang="en-US" sz="2100" dirty="0" smtClean="0">
              <a:latin typeface="Serif"/>
              <a:cs typeface="Serif"/>
            </a:endParaRPr>
          </a:p>
          <a:p>
            <a:endParaRPr lang="en-US" sz="2100" dirty="0" smtClean="0">
              <a:latin typeface="Serif"/>
              <a:cs typeface="Serif"/>
            </a:endParaRPr>
          </a:p>
          <a:p>
            <a:endParaRPr lang="en-US" sz="2100" dirty="0">
              <a:latin typeface="Serif"/>
              <a:cs typeface="Serif"/>
            </a:endParaRPr>
          </a:p>
          <a:p>
            <a:endParaRPr lang="en-US" sz="2100" dirty="0" smtClean="0">
              <a:latin typeface="Serif"/>
              <a:cs typeface="Serif"/>
            </a:endParaRPr>
          </a:p>
          <a:p>
            <a:endParaRPr lang="en-US" sz="2100" dirty="0" smtClean="0">
              <a:latin typeface="Serif"/>
              <a:cs typeface="Serif"/>
            </a:endParaRPr>
          </a:p>
          <a:p>
            <a:endParaRPr lang="en-US" sz="2100" dirty="0">
              <a:latin typeface="Serif"/>
              <a:cs typeface="Serif"/>
            </a:endParaRPr>
          </a:p>
          <a:p>
            <a:r>
              <a:rPr lang="en-US" sz="2100" dirty="0" smtClean="0">
                <a:latin typeface="Serif"/>
                <a:cs typeface="Serif"/>
              </a:rPr>
              <a:t>Average </a:t>
            </a:r>
            <a:r>
              <a:rPr lang="en-US" sz="2100" dirty="0">
                <a:latin typeface="Serif"/>
                <a:cs typeface="Serif"/>
              </a:rPr>
              <a:t>out noise in the </a:t>
            </a:r>
            <a:r>
              <a:rPr lang="en-US" sz="2100" dirty="0" smtClean="0">
                <a:latin typeface="Serif"/>
                <a:cs typeface="Serif"/>
              </a:rPr>
              <a:t>background. -&gt; easy to compress</a:t>
            </a:r>
          </a:p>
          <a:p>
            <a:endParaRPr lang="en-US" sz="2100" dirty="0" smtClean="0">
              <a:latin typeface="Serif"/>
              <a:cs typeface="Serif"/>
            </a:endParaRPr>
          </a:p>
          <a:p>
            <a:r>
              <a:rPr lang="en-US" sz="2100" dirty="0" smtClean="0">
                <a:latin typeface="Serif"/>
                <a:cs typeface="Serif"/>
              </a:rPr>
              <a:t>Losslessly </a:t>
            </a:r>
            <a:r>
              <a:rPr lang="en-US" sz="2100" dirty="0">
                <a:latin typeface="Serif"/>
                <a:cs typeface="Serif"/>
              </a:rPr>
              <a:t>compresses the foreground </a:t>
            </a:r>
            <a:r>
              <a:rPr lang="en-US" sz="2100" dirty="0" smtClean="0">
                <a:latin typeface="Serif"/>
                <a:cs typeface="Serif"/>
              </a:rPr>
              <a:t>regions </a:t>
            </a:r>
          </a:p>
          <a:p>
            <a:endParaRPr lang="en-US" dirty="0" smtClean="0">
              <a:latin typeface="Serif"/>
              <a:cs typeface="Serif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45341-E214-1846-89C6-3D128B912387}" type="slidenum">
              <a:rPr lang="en-US" sz="1600" smtClean="0">
                <a:solidFill>
                  <a:srgbClr val="000000"/>
                </a:solidFill>
              </a:rPr>
              <a:t>24</a:t>
            </a:fld>
            <a:endParaRPr lang="en-US" sz="16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3318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4910667" cy="998732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latin typeface="Gill Sans"/>
                <a:cs typeface="Gill Sans"/>
              </a:rPr>
              <a:t>Key Observation </a:t>
            </a:r>
            <a:endParaRPr lang="en-US" dirty="0">
              <a:latin typeface="Gill Sans"/>
              <a:cs typeface="Gill San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41737" y="1659405"/>
            <a:ext cx="760622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/>
              <a:t>1. The noise </a:t>
            </a:r>
            <a:r>
              <a:rPr lang="en-US" sz="2700" dirty="0"/>
              <a:t>is </a:t>
            </a:r>
            <a:r>
              <a:rPr lang="en-US" sz="2700" dirty="0" smtClean="0"/>
              <a:t>independent </a:t>
            </a:r>
            <a:r>
              <a:rPr lang="en-US" sz="2700" dirty="0"/>
              <a:t>between neighboring </a:t>
            </a:r>
            <a:r>
              <a:rPr lang="en-US" sz="2700" dirty="0" smtClean="0"/>
              <a:t>pixels.</a:t>
            </a:r>
          </a:p>
          <a:p>
            <a:r>
              <a:rPr lang="en-US" sz="2700" dirty="0" smtClean="0"/>
              <a:t>2. In </a:t>
            </a:r>
            <a:r>
              <a:rPr lang="en-US" sz="2700" dirty="0"/>
              <a:t>the microscope image formation </a:t>
            </a:r>
            <a:r>
              <a:rPr lang="en-US" sz="2700" dirty="0" smtClean="0"/>
              <a:t>process,  convolution </a:t>
            </a:r>
            <a:r>
              <a:rPr lang="en-US" sz="2700" dirty="0"/>
              <a:t>with the point-spread </a:t>
            </a:r>
            <a:r>
              <a:rPr lang="en-US" sz="2700" dirty="0" smtClean="0"/>
              <a:t>function</a:t>
            </a:r>
            <a:r>
              <a:rPr lang="en-US" sz="2700" dirty="0"/>
              <a:t> </a:t>
            </a:r>
            <a:r>
              <a:rPr lang="en-US" sz="2700" dirty="0" smtClean="0"/>
              <a:t>spreads </a:t>
            </a:r>
            <a:r>
              <a:rPr lang="en-US" sz="2700" dirty="0"/>
              <a:t>image brightness changes in one pixel to its </a:t>
            </a:r>
            <a:r>
              <a:rPr lang="en-US" sz="2700" dirty="0" smtClean="0"/>
              <a:t>neighbors.  </a:t>
            </a:r>
            <a:endParaRPr lang="en-US" sz="2700" dirty="0"/>
          </a:p>
          <a:p>
            <a:r>
              <a:rPr lang="en-US" sz="2700" dirty="0" smtClean="0"/>
              <a:t>	</a:t>
            </a:r>
          </a:p>
          <a:p>
            <a:endParaRPr lang="en-US" sz="2700" dirty="0" smtClean="0"/>
          </a:p>
          <a:p>
            <a:endParaRPr lang="en-US" sz="2700" dirty="0"/>
          </a:p>
          <a:p>
            <a:endParaRPr lang="en-US" sz="2700" dirty="0" smtClean="0"/>
          </a:p>
          <a:p>
            <a:r>
              <a:rPr lang="en-US" sz="2700" dirty="0" smtClean="0"/>
              <a:t>-&gt; neighboring foreground pixels’ intensity over time values are correlated</a:t>
            </a:r>
          </a:p>
        </p:txBody>
      </p:sp>
      <p:sp>
        <p:nvSpPr>
          <p:cNvPr id="4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6553200" y="6492875"/>
            <a:ext cx="2133600" cy="365125"/>
          </a:xfrm>
        </p:spPr>
        <p:txBody>
          <a:bodyPr/>
          <a:lstStyle/>
          <a:p>
            <a:fld id="{14545341-E214-1846-89C6-3D128B912387}" type="slidenum">
              <a:rPr lang="en-US" sz="1600" smtClean="0">
                <a:solidFill>
                  <a:srgbClr val="000000"/>
                </a:solidFill>
              </a:rPr>
              <a:t>25</a:t>
            </a:fld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046133" y="6202461"/>
            <a:ext cx="42672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http://</a:t>
            </a:r>
            <a:r>
              <a:rPr lang="en-US" sz="1400" dirty="0" err="1"/>
              <a:t>en.wikipedia.org</a:t>
            </a:r>
            <a:r>
              <a:rPr lang="en-US" sz="1400" dirty="0"/>
              <a:t>/wiki/</a:t>
            </a:r>
            <a:r>
              <a:rPr lang="en-US" sz="1400" dirty="0" err="1"/>
              <a:t>Point_spread_function</a:t>
            </a:r>
            <a:endParaRPr lang="en-US" sz="1400" dirty="0"/>
          </a:p>
        </p:txBody>
      </p:sp>
      <p:pic>
        <p:nvPicPr>
          <p:cNvPr id="6" name="Picture 5" descr="Convolution_Illustrated_en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2133" y="3793066"/>
            <a:ext cx="2506133" cy="2138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676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51980" y="1441982"/>
            <a:ext cx="7606220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endParaRPr lang="en-US" sz="2500" dirty="0">
              <a:solidFill>
                <a:schemeClr val="bg1">
                  <a:lumMod val="50000"/>
                </a:schemeClr>
              </a:solidFill>
            </a:endParaRPr>
          </a:p>
          <a:p>
            <a:pPr marL="457200" indent="-457200">
              <a:buAutoNum type="arabicPeriod"/>
            </a:pPr>
            <a:endParaRPr lang="en-US" sz="2500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2500" dirty="0" smtClean="0"/>
              <a:t>Pearson’s correlation based method  </a:t>
            </a:r>
          </a:p>
          <a:p>
            <a:pPr marL="457200" indent="-457200">
              <a:buAutoNum type="arabicPeriod" startAt="2"/>
            </a:pPr>
            <a:endParaRPr lang="en-US" sz="2500" dirty="0" smtClean="0">
              <a:solidFill>
                <a:srgbClr val="7F7F7F"/>
              </a:solidFill>
            </a:endParaRPr>
          </a:p>
          <a:p>
            <a:endParaRPr lang="en-US" sz="2500" dirty="0" smtClean="0">
              <a:solidFill>
                <a:srgbClr val="7F7F7F"/>
              </a:solidFill>
            </a:endParaRPr>
          </a:p>
          <a:p>
            <a:pPr marL="457200" indent="-457200">
              <a:buAutoNum type="arabicPeriod" startAt="2"/>
            </a:pPr>
            <a:endParaRPr lang="en-US" sz="2500" dirty="0" smtClean="0">
              <a:solidFill>
                <a:srgbClr val="7F7F7F"/>
              </a:solidFill>
            </a:endParaRPr>
          </a:p>
          <a:p>
            <a:endParaRPr lang="en-US" sz="2500" dirty="0" smtClean="0"/>
          </a:p>
          <a:p>
            <a:endParaRPr lang="en-US" sz="2500" dirty="0" smtClean="0"/>
          </a:p>
          <a:p>
            <a:endParaRPr lang="en-US" sz="2500" dirty="0" smtClean="0"/>
          </a:p>
          <a:p>
            <a:endParaRPr lang="en-US" sz="2500" dirty="0" smtClean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/>
          </p:nvPr>
        </p:nvGraphicFramePr>
        <p:xfrm>
          <a:off x="935038" y="3425825"/>
          <a:ext cx="2981325" cy="1916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3" name="Equation" r:id="rId4" imgW="1460500" imgH="939800" progId="Equation.3">
                  <p:embed/>
                </p:oleObj>
              </mc:Choice>
              <mc:Fallback>
                <p:oleObj name="Equation" r:id="rId4" imgW="1460500" imgH="939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35038" y="3425825"/>
                        <a:ext cx="2981325" cy="19161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5" descr="figrue2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7298" y="2972243"/>
            <a:ext cx="2794000" cy="279400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0" y="0"/>
            <a:ext cx="9144000" cy="9987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>
                <a:latin typeface="Gill Sans"/>
                <a:cs typeface="Gill Sans"/>
              </a:rPr>
              <a:t>Foreground / background separation</a:t>
            </a:r>
            <a:endParaRPr lang="en-US" dirty="0">
              <a:latin typeface="Gill Sans"/>
              <a:cs typeface="Gill San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413429" y="5950909"/>
            <a:ext cx="391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High score: foreground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4545341-E214-1846-89C6-3D128B912387}" type="slidenum">
              <a:rPr lang="en-US" sz="1600" smtClean="0">
                <a:solidFill>
                  <a:srgbClr val="000000"/>
                </a:solidFill>
              </a:rPr>
              <a:t>26</a:t>
            </a:fld>
            <a:endParaRPr lang="en-US" sz="16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6709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fig11_2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2472266"/>
            <a:ext cx="2453043" cy="2453043"/>
          </a:xfrm>
          <a:prstGeom prst="rect">
            <a:avLst/>
          </a:prstGeom>
        </p:spPr>
      </p:pic>
      <p:pic>
        <p:nvPicPr>
          <p:cNvPr id="8" name="test2.mpe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6988" y="2535487"/>
            <a:ext cx="2357793" cy="2357793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0" y="0"/>
            <a:ext cx="9144000" cy="9987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>
                <a:latin typeface="Gill Sans"/>
                <a:cs typeface="Gill Sans"/>
              </a:rPr>
              <a:t>Foreground / background separation</a:t>
            </a:r>
            <a:endParaRPr lang="en-US" dirty="0">
              <a:latin typeface="Gill Sans"/>
              <a:cs typeface="Gill Sans"/>
            </a:endParaRPr>
          </a:p>
        </p:txBody>
      </p:sp>
      <p:pic>
        <p:nvPicPr>
          <p:cNvPr id="2" name="Picture 1" descr="untitled2.png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13" t="8771" r="19566" b="14177"/>
          <a:stretch/>
        </p:blipFill>
        <p:spPr>
          <a:xfrm>
            <a:off x="3581401" y="2460171"/>
            <a:ext cx="2445576" cy="2529114"/>
          </a:xfrm>
          <a:prstGeom prst="rect">
            <a:avLst/>
          </a:prstGeom>
        </p:spPr>
      </p:pic>
      <p:sp>
        <p:nvSpPr>
          <p:cNvPr id="10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4545341-E214-1846-89C6-3D128B912387}" type="slidenum">
              <a:rPr lang="en-US" sz="1600" smtClean="0">
                <a:solidFill>
                  <a:srgbClr val="000000"/>
                </a:solidFill>
              </a:rPr>
              <a:t>27</a:t>
            </a:fld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693391" y="5374066"/>
            <a:ext cx="983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Video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186654" y="5374066"/>
            <a:ext cx="14911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Plot of scores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7062928" y="5374066"/>
            <a:ext cx="1623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Binary map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5147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6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51980" y="1984471"/>
            <a:ext cx="760622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smtClean="0"/>
              <a:t>Correlation based method   </a:t>
            </a:r>
          </a:p>
          <a:p>
            <a:pPr lvl="1"/>
            <a:endParaRPr lang="en-US" sz="2500" dirty="0" smtClean="0"/>
          </a:p>
          <a:p>
            <a:pPr marL="1257300" lvl="2" indent="-342900">
              <a:buFontTx/>
              <a:buChar char="-"/>
            </a:pPr>
            <a:r>
              <a:rPr lang="en-US" sz="2500" dirty="0" smtClean="0"/>
              <a:t>Given a score how to tell it is foreground or background?</a:t>
            </a:r>
          </a:p>
          <a:p>
            <a:endParaRPr lang="en-US" sz="2500" dirty="0" smtClean="0"/>
          </a:p>
          <a:p>
            <a:endParaRPr lang="en-US" sz="2500" dirty="0" smtClean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0"/>
            <a:ext cx="9144000" cy="9987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Gill Sans"/>
                <a:cs typeface="Gill Sans"/>
              </a:rPr>
              <a:t>Foreground / background separation</a:t>
            </a:r>
            <a:endParaRPr lang="en-US" dirty="0">
              <a:latin typeface="Gill Sans"/>
              <a:cs typeface="Gill Sans"/>
            </a:endParaRPr>
          </a:p>
        </p:txBody>
      </p:sp>
      <p:sp>
        <p:nvSpPr>
          <p:cNvPr id="4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4545341-E214-1846-89C6-3D128B912387}" type="slidenum">
              <a:rPr lang="en-US" sz="1600" smtClean="0">
                <a:solidFill>
                  <a:srgbClr val="000000"/>
                </a:solidFill>
              </a:rPr>
              <a:t>28</a:t>
            </a:fld>
            <a:endParaRPr lang="en-US" sz="16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5451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fig11_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9927" y="1360520"/>
            <a:ext cx="2426873" cy="242687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743360" y="6352143"/>
            <a:ext cx="32390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Percentage based method (25%)</a:t>
            </a:r>
            <a:endParaRPr lang="en-US" dirty="0"/>
          </a:p>
        </p:txBody>
      </p:sp>
      <p:pic>
        <p:nvPicPr>
          <p:cNvPr id="8" name="test2.mpe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30942" y="1460006"/>
            <a:ext cx="2289328" cy="2289328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0" y="0"/>
            <a:ext cx="9144000" cy="9987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Gill Sans"/>
                <a:cs typeface="Gill Sans"/>
              </a:rPr>
              <a:t>Foreground / background separation</a:t>
            </a:r>
            <a:endParaRPr lang="en-US" dirty="0">
              <a:latin typeface="Gill Sans"/>
              <a:cs typeface="Gill Sans"/>
            </a:endParaRPr>
          </a:p>
        </p:txBody>
      </p:sp>
      <p:sp>
        <p:nvSpPr>
          <p:cNvPr id="10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4545341-E214-1846-89C6-3D128B912387}" type="slidenum">
              <a:rPr lang="en-US" sz="1600" smtClean="0">
                <a:solidFill>
                  <a:srgbClr val="000000"/>
                </a:solidFill>
              </a:rPr>
              <a:t>29</a:t>
            </a:fld>
            <a:endParaRPr lang="en-US" sz="1600" dirty="0">
              <a:solidFill>
                <a:srgbClr val="000000"/>
              </a:solidFill>
            </a:endParaRPr>
          </a:p>
        </p:txBody>
      </p:sp>
      <p:pic>
        <p:nvPicPr>
          <p:cNvPr id="11" name="Picture 10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1489" y="4278391"/>
            <a:ext cx="2770505" cy="20821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 descr="untitled2.png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13" t="8771" r="19566" b="14177"/>
          <a:stretch/>
        </p:blipFill>
        <p:spPr>
          <a:xfrm>
            <a:off x="3276600" y="1360520"/>
            <a:ext cx="2438399" cy="2507220"/>
          </a:xfrm>
          <a:prstGeom prst="rect">
            <a:avLst/>
          </a:prstGeom>
        </p:spPr>
      </p:pic>
      <p:sp>
        <p:nvSpPr>
          <p:cNvPr id="13" name="Up Arrow 12"/>
          <p:cNvSpPr/>
          <p:nvPr/>
        </p:nvSpPr>
        <p:spPr>
          <a:xfrm rot="10800000">
            <a:off x="4322078" y="3867739"/>
            <a:ext cx="336617" cy="406445"/>
          </a:xfrm>
          <a:prstGeom prst="upArrow">
            <a:avLst/>
          </a:prstGeom>
          <a:solidFill>
            <a:schemeClr val="tx2"/>
          </a:solidFill>
          <a:ln>
            <a:solidFill>
              <a:schemeClr val="tx2"/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fig3_42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5958" y="4278391"/>
            <a:ext cx="2764537" cy="2077959"/>
          </a:xfrm>
          <a:prstGeom prst="rect">
            <a:avLst/>
          </a:prstGeom>
        </p:spPr>
      </p:pic>
      <p:sp>
        <p:nvSpPr>
          <p:cNvPr id="14" name="Up Arrow 13"/>
          <p:cNvSpPr/>
          <p:nvPr/>
        </p:nvSpPr>
        <p:spPr>
          <a:xfrm>
            <a:off x="7441030" y="3867740"/>
            <a:ext cx="308383" cy="410651"/>
          </a:xfrm>
          <a:prstGeom prst="upArrow">
            <a:avLst/>
          </a:prstGeom>
          <a:solidFill>
            <a:schemeClr val="tx2"/>
          </a:solidFill>
          <a:ln>
            <a:solidFill>
              <a:schemeClr val="tx2"/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Up Arrow 14"/>
          <p:cNvSpPr/>
          <p:nvPr/>
        </p:nvSpPr>
        <p:spPr>
          <a:xfrm rot="5400000">
            <a:off x="5808712" y="5083037"/>
            <a:ext cx="357502" cy="544928"/>
          </a:xfrm>
          <a:prstGeom prst="upArrow">
            <a:avLst/>
          </a:prstGeom>
          <a:solidFill>
            <a:schemeClr val="tx2"/>
          </a:solidFill>
          <a:ln>
            <a:solidFill>
              <a:schemeClr val="tx2"/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823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6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8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  <p:bldLst>
      <p:bldP spid="13" grpId="0" animBg="1"/>
      <p:bldP spid="14" grpId="0" animBg="1"/>
      <p:bldP spid="1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Motivating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Compressing microscopy videos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 descr="HCA2014.A.3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70" t="33029" r="20378" b="51572"/>
          <a:stretch/>
        </p:blipFill>
        <p:spPr>
          <a:xfrm>
            <a:off x="1210325" y="2316787"/>
            <a:ext cx="3832295" cy="1638929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2105276" y="4006629"/>
            <a:ext cx="4283333" cy="927427"/>
            <a:chOff x="1608688" y="3056453"/>
            <a:chExt cx="7747802" cy="1910201"/>
          </a:xfrm>
        </p:grpSpPr>
        <p:sp>
          <p:nvSpPr>
            <p:cNvPr id="6" name="Rounded Rectangle 5"/>
            <p:cNvSpPr/>
            <p:nvPr/>
          </p:nvSpPr>
          <p:spPr>
            <a:xfrm>
              <a:off x="1608688" y="3056453"/>
              <a:ext cx="2094564" cy="1910199"/>
            </a:xfrm>
            <a:prstGeom prst="roundRect">
              <a:avLst/>
            </a:prstGeom>
            <a:solidFill>
              <a:srgbClr val="558ED5"/>
            </a:solidFill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dirty="0"/>
                <a:t>Data Acquisition</a:t>
              </a:r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7055358" y="3071052"/>
              <a:ext cx="2301132" cy="1895601"/>
            </a:xfrm>
            <a:prstGeom prst="roundRect">
              <a:avLst/>
            </a:prstGeom>
            <a:solidFill>
              <a:srgbClr val="558ED5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dirty="0"/>
                <a:t>Data Consumption</a:t>
              </a:r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4212809" y="3071053"/>
              <a:ext cx="2410570" cy="1895601"/>
            </a:xfrm>
            <a:prstGeom prst="roundRect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dirty="0"/>
                <a:t>Storage/Transmission</a:t>
              </a:r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/>
          <a:srcRect t="50223"/>
          <a:stretch/>
        </p:blipFill>
        <p:spPr>
          <a:xfrm>
            <a:off x="4730603" y="5529065"/>
            <a:ext cx="3120995" cy="809900"/>
          </a:xfrm>
          <a:prstGeom prst="rect">
            <a:avLst/>
          </a:prstGeom>
        </p:spPr>
      </p:pic>
      <p:sp>
        <p:nvSpPr>
          <p:cNvPr id="10" name="Right Brace 9"/>
          <p:cNvSpPr/>
          <p:nvPr/>
        </p:nvSpPr>
        <p:spPr>
          <a:xfrm rot="16200000">
            <a:off x="6023520" y="3869135"/>
            <a:ext cx="666750" cy="2628549"/>
          </a:xfrm>
          <a:prstGeom prst="rightBrace">
            <a:avLst>
              <a:gd name="adj1" fmla="val 8333"/>
              <a:gd name="adj2" fmla="val 269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Right Brace 10"/>
          <p:cNvSpPr/>
          <p:nvPr/>
        </p:nvSpPr>
        <p:spPr>
          <a:xfrm rot="16200000">
            <a:off x="2261165" y="4292531"/>
            <a:ext cx="666750" cy="1781758"/>
          </a:xfrm>
          <a:prstGeom prst="rightBrace">
            <a:avLst>
              <a:gd name="adj1" fmla="val 8333"/>
              <a:gd name="adj2" fmla="val 50507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12" name="Picture 11" descr="hd.jpe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8176" y="5516785"/>
            <a:ext cx="1254919" cy="955450"/>
          </a:xfrm>
          <a:prstGeom prst="rect">
            <a:avLst/>
          </a:prstGeom>
        </p:spPr>
      </p:pic>
      <p:sp>
        <p:nvSpPr>
          <p:cNvPr id="13" name="Right Brace 12"/>
          <p:cNvSpPr/>
          <p:nvPr/>
        </p:nvSpPr>
        <p:spPr>
          <a:xfrm rot="16200000">
            <a:off x="3904228" y="4660200"/>
            <a:ext cx="666750" cy="1070981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14" name="Picture 13" descr="HCA2014.A.3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70" t="33029" r="50846" b="51572"/>
          <a:stretch/>
        </p:blipFill>
        <p:spPr>
          <a:xfrm>
            <a:off x="2105275" y="5380907"/>
            <a:ext cx="1086282" cy="1255949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>
            <a:off x="3263244" y="4446106"/>
            <a:ext cx="281706" cy="1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4877623" y="4452241"/>
            <a:ext cx="238817" cy="0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35330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85800" y="2281390"/>
            <a:ext cx="801285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2500" dirty="0"/>
              <a:t>Percentage </a:t>
            </a:r>
            <a:r>
              <a:rPr lang="en-US" sz="2500" dirty="0" smtClean="0"/>
              <a:t>based</a:t>
            </a:r>
            <a:endParaRPr lang="en-US" sz="25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500" dirty="0" smtClean="0">
                <a:solidFill>
                  <a:srgbClr val="000000"/>
                </a:solidFill>
              </a:rPr>
              <a:t>Set </a:t>
            </a:r>
            <a:r>
              <a:rPr lang="en-US" sz="2500" dirty="0">
                <a:solidFill>
                  <a:srgbClr val="000000"/>
                </a:solidFill>
              </a:rPr>
              <a:t>a </a:t>
            </a:r>
            <a:r>
              <a:rPr lang="en-US" sz="2500" dirty="0" smtClean="0">
                <a:solidFill>
                  <a:srgbClr val="000000"/>
                </a:solidFill>
              </a:rPr>
              <a:t>hard threshold</a:t>
            </a:r>
            <a:endParaRPr lang="en-US" sz="2500" dirty="0">
              <a:solidFill>
                <a:srgbClr val="000000"/>
              </a:solidFill>
            </a:endParaRPr>
          </a:p>
          <a:p>
            <a:endParaRPr lang="en-US" sz="2500" dirty="0" smtClean="0"/>
          </a:p>
          <a:p>
            <a:endParaRPr lang="en-US" sz="2500" dirty="0" smtClean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0"/>
            <a:ext cx="9144000" cy="9987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Gill Sans"/>
                <a:cs typeface="Gill Sans"/>
              </a:rPr>
              <a:t>Foreground / background separation</a:t>
            </a:r>
            <a:endParaRPr lang="en-US" dirty="0">
              <a:latin typeface="Gill Sans"/>
              <a:cs typeface="Gill Sans"/>
            </a:endParaRPr>
          </a:p>
        </p:txBody>
      </p:sp>
      <p:sp>
        <p:nvSpPr>
          <p:cNvPr id="4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4545341-E214-1846-89C6-3D128B912387}" type="slidenum">
              <a:rPr lang="en-US" sz="1600" smtClean="0">
                <a:solidFill>
                  <a:srgbClr val="000000"/>
                </a:solidFill>
              </a:rPr>
              <a:t>30</a:t>
            </a:fld>
            <a:endParaRPr lang="en-US" sz="16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5414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" y="0"/>
            <a:ext cx="4978400" cy="152400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Gill Sans"/>
                <a:cs typeface="Gill Sans"/>
              </a:rPr>
              <a:t>Refine the </a:t>
            </a:r>
            <a:r>
              <a:rPr lang="en-US" dirty="0" smtClean="0">
                <a:latin typeface="Gill Sans"/>
                <a:cs typeface="Gill Sans"/>
              </a:rPr>
              <a:t>result:</a:t>
            </a:r>
            <a:r>
              <a:rPr lang="en-US" dirty="0">
                <a:latin typeface="Gill Sans"/>
                <a:cs typeface="Gill Sans"/>
              </a:rPr>
              <a:t/>
            </a:r>
            <a:br>
              <a:rPr lang="en-US" dirty="0">
                <a:latin typeface="Gill Sans"/>
                <a:cs typeface="Gill Sans"/>
              </a:rPr>
            </a:br>
            <a:r>
              <a:rPr lang="en-US" dirty="0">
                <a:latin typeface="Gill Sans"/>
                <a:cs typeface="Gill Sans"/>
              </a:rPr>
              <a:t>Key </a:t>
            </a:r>
            <a:r>
              <a:rPr lang="en-US" dirty="0" smtClean="0">
                <a:latin typeface="Gill Sans"/>
                <a:cs typeface="Gill Sans"/>
              </a:rPr>
              <a:t>Observation </a:t>
            </a:r>
            <a:endParaRPr lang="en-US" dirty="0">
              <a:latin typeface="Gill Sans"/>
              <a:cs typeface="Gill San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41737" y="1659405"/>
            <a:ext cx="7606220" cy="35394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1</a:t>
            </a:r>
            <a:r>
              <a:rPr lang="en-US" sz="2800" dirty="0"/>
              <a:t>. the noise is independent between neighboring pixels </a:t>
            </a:r>
          </a:p>
          <a:p>
            <a:r>
              <a:rPr lang="en-US" sz="2800" dirty="0"/>
              <a:t>2. convolution with the point-spread function present in the microscope image formation process spreads image brightness changes in one pixel to its neighbors.  </a:t>
            </a:r>
            <a:endParaRPr lang="en-US" sz="2800" dirty="0" smtClean="0"/>
          </a:p>
          <a:p>
            <a:r>
              <a:rPr lang="en-US" sz="2800" dirty="0" smtClean="0"/>
              <a:t>-&gt; Small “islands” should not be foreground, remove</a:t>
            </a:r>
            <a:endParaRPr lang="en-US" sz="2500" dirty="0" smtClean="0"/>
          </a:p>
        </p:txBody>
      </p:sp>
      <p:sp>
        <p:nvSpPr>
          <p:cNvPr id="4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4545341-E214-1846-89C6-3D128B912387}" type="slidenum">
              <a:rPr lang="en-US" sz="1600" smtClean="0">
                <a:solidFill>
                  <a:srgbClr val="000000"/>
                </a:solidFill>
              </a:rPr>
              <a:t>31</a:t>
            </a:fld>
            <a:endParaRPr lang="en-US" sz="1600" dirty="0">
              <a:solidFill>
                <a:srgbClr val="000000"/>
              </a:solidFill>
            </a:endParaRPr>
          </a:p>
        </p:txBody>
      </p:sp>
      <p:pic>
        <p:nvPicPr>
          <p:cNvPr id="5" name="Picture 4" descr="fig11_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5252" y="4818967"/>
            <a:ext cx="1902508" cy="1902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195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5367867" cy="9794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Gill Sans"/>
                <a:cs typeface="Gill Sans"/>
              </a:rPr>
              <a:t>Video Spot Tracker</a:t>
            </a:r>
            <a:endParaRPr lang="en-US" dirty="0">
              <a:latin typeface="Gill Sans"/>
              <a:cs typeface="Gill Sans"/>
            </a:endParaRPr>
          </a:p>
        </p:txBody>
      </p:sp>
      <p:pic>
        <p:nvPicPr>
          <p:cNvPr id="3" name="Picture 2" descr="example_fram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133" y="1185334"/>
            <a:ext cx="6792553" cy="5363632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45341-E214-1846-89C6-3D128B912387}" type="slidenum">
              <a:rPr lang="en-US" sz="1600" smtClean="0">
                <a:solidFill>
                  <a:srgbClr val="000000"/>
                </a:solidFill>
              </a:rPr>
              <a:t>32</a:t>
            </a:fld>
            <a:endParaRPr lang="en-US" sz="16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4100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6281" y="0"/>
            <a:ext cx="8222070" cy="1481491"/>
          </a:xfrm>
        </p:spPr>
        <p:txBody>
          <a:bodyPr>
            <a:normAutofit/>
          </a:bodyPr>
          <a:lstStyle/>
          <a:p>
            <a:pPr algn="l"/>
            <a:r>
              <a:rPr lang="en-US" dirty="0" smtClean="0">
                <a:latin typeface="Gill Sans"/>
                <a:cs typeface="Gill Sans"/>
              </a:rPr>
              <a:t>  Refine the result</a:t>
            </a:r>
            <a:br>
              <a:rPr lang="en-US" dirty="0" smtClean="0">
                <a:latin typeface="Gill Sans"/>
                <a:cs typeface="Gill Sans"/>
              </a:rPr>
            </a:br>
            <a:r>
              <a:rPr lang="en-US" dirty="0" smtClean="0">
                <a:latin typeface="Gill Sans"/>
                <a:cs typeface="Gill Sans"/>
              </a:rPr>
              <a:t>  Mathematical Morphology</a:t>
            </a:r>
            <a:endParaRPr lang="en-US" dirty="0">
              <a:latin typeface="Gill Sans"/>
              <a:cs typeface="Gill Sans"/>
            </a:endParaRPr>
          </a:p>
        </p:txBody>
      </p:sp>
      <p:pic>
        <p:nvPicPr>
          <p:cNvPr id="4" name="Picture 3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10" t="9880" r="20444" b="16031"/>
          <a:stretch/>
        </p:blipFill>
        <p:spPr bwMode="auto">
          <a:xfrm>
            <a:off x="929692" y="4427795"/>
            <a:ext cx="1684052" cy="154276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="" xmlns:a14="http://schemas.microsoft.com/office/drawing/2010/main"/>
            </a:ext>
          </a:extLst>
        </p:spPr>
      </p:pic>
      <p:pic>
        <p:nvPicPr>
          <p:cNvPr id="5" name="Picture 4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25" t="10154" r="20227" b="15757"/>
          <a:stretch/>
        </p:blipFill>
        <p:spPr bwMode="auto">
          <a:xfrm>
            <a:off x="6941811" y="4427795"/>
            <a:ext cx="1542760" cy="154276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="" xmlns:a14="http://schemas.microsoft.com/office/drawing/2010/main"/>
            </a:ext>
          </a:extLst>
        </p:spPr>
      </p:pic>
      <p:pic>
        <p:nvPicPr>
          <p:cNvPr id="6" name="Picture 5" descr="Dilation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3316" y="1983772"/>
            <a:ext cx="1852856" cy="1826686"/>
          </a:xfrm>
          <a:prstGeom prst="rect">
            <a:avLst/>
          </a:prstGeom>
        </p:spPr>
      </p:pic>
      <p:pic>
        <p:nvPicPr>
          <p:cNvPr id="7" name="Picture 6" descr="Erosion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1666" y="1983771"/>
            <a:ext cx="1852857" cy="1826687"/>
          </a:xfrm>
          <a:prstGeom prst="rect">
            <a:avLst/>
          </a:prstGeom>
        </p:spPr>
      </p:pic>
      <p:sp>
        <p:nvSpPr>
          <p:cNvPr id="11" name="Right Arrow 10"/>
          <p:cNvSpPr/>
          <p:nvPr/>
        </p:nvSpPr>
        <p:spPr>
          <a:xfrm>
            <a:off x="2912698" y="5014629"/>
            <a:ext cx="790086" cy="26392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Brace 7"/>
          <p:cNvSpPr/>
          <p:nvPr/>
        </p:nvSpPr>
        <p:spPr>
          <a:xfrm rot="5400000">
            <a:off x="3035941" y="3383904"/>
            <a:ext cx="571958" cy="1845205"/>
          </a:xfrm>
          <a:prstGeom prst="rightBrace">
            <a:avLst>
              <a:gd name="adj1" fmla="val 8333"/>
              <a:gd name="adj2" fmla="val 4848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untitled.png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23" t="10941" r="20630" b="14718"/>
          <a:stretch/>
        </p:blipFill>
        <p:spPr>
          <a:xfrm>
            <a:off x="3910826" y="4440085"/>
            <a:ext cx="1542759" cy="1542760"/>
          </a:xfrm>
          <a:prstGeom prst="rect">
            <a:avLst/>
          </a:prstGeom>
        </p:spPr>
      </p:pic>
      <p:sp>
        <p:nvSpPr>
          <p:cNvPr id="12" name="Right Arrow 11"/>
          <p:cNvSpPr/>
          <p:nvPr/>
        </p:nvSpPr>
        <p:spPr>
          <a:xfrm>
            <a:off x="5796941" y="5035065"/>
            <a:ext cx="790086" cy="26392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Brace 12"/>
          <p:cNvSpPr/>
          <p:nvPr/>
        </p:nvSpPr>
        <p:spPr>
          <a:xfrm rot="5400000">
            <a:off x="5886833" y="3383904"/>
            <a:ext cx="571958" cy="1845205"/>
          </a:xfrm>
          <a:prstGeom prst="rightBrace">
            <a:avLst>
              <a:gd name="adj1" fmla="val 8333"/>
              <a:gd name="adj2" fmla="val 4848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912698" y="1481491"/>
            <a:ext cx="998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erosion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566350" y="1481491"/>
            <a:ext cx="998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dilation</a:t>
            </a:r>
            <a:endParaRPr lang="en-US" dirty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45341-E214-1846-89C6-3D128B912387}" type="slidenum">
              <a:rPr lang="en-US" sz="1600" smtClean="0">
                <a:solidFill>
                  <a:srgbClr val="000000"/>
                </a:solidFill>
              </a:rPr>
              <a:t>33</a:t>
            </a:fld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763156" y="3888732"/>
            <a:ext cx="1297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3 x 3 pixels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5316985" y="3862494"/>
            <a:ext cx="2440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Fit tracker size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530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5425"/>
            <a:ext cx="3543908" cy="998732"/>
          </a:xfrm>
        </p:spPr>
        <p:txBody>
          <a:bodyPr/>
          <a:lstStyle/>
          <a:p>
            <a:r>
              <a:rPr lang="en-US" dirty="0" smtClean="0">
                <a:latin typeface="Gill Sans"/>
                <a:cs typeface="Gill Sans"/>
              </a:rPr>
              <a:t>Big picture</a:t>
            </a:r>
            <a:endParaRPr lang="en-US" dirty="0">
              <a:latin typeface="Gill Sans"/>
              <a:cs typeface="Gill Sans"/>
            </a:endParaRPr>
          </a:p>
        </p:txBody>
      </p:sp>
      <p:sp>
        <p:nvSpPr>
          <p:cNvPr id="4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4545341-E214-1846-89C6-3D128B912387}" type="slidenum">
              <a:rPr lang="en-US" sz="1600" smtClean="0">
                <a:solidFill>
                  <a:srgbClr val="000000"/>
                </a:solidFill>
              </a:rPr>
              <a:t>34</a:t>
            </a:fld>
            <a:endParaRPr lang="en-US" sz="1600" dirty="0">
              <a:solidFill>
                <a:srgbClr val="00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55800"/>
            <a:ext cx="9144000" cy="2933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134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Serif"/>
                <a:cs typeface="Serif"/>
              </a:rPr>
              <a:t>Two kinds of comparisons:</a:t>
            </a:r>
          </a:p>
          <a:p>
            <a:pPr lvl="1"/>
            <a:r>
              <a:rPr lang="en-US" dirty="0" smtClean="0">
                <a:latin typeface="Serif"/>
                <a:cs typeface="Serif"/>
              </a:rPr>
              <a:t>Keep it scientifically lossless</a:t>
            </a:r>
          </a:p>
          <a:p>
            <a:pPr lvl="2"/>
            <a:r>
              <a:rPr lang="en-US" dirty="0">
                <a:latin typeface="Serif"/>
                <a:cs typeface="Serif"/>
              </a:rPr>
              <a:t>Compare based on compression ratio</a:t>
            </a:r>
          </a:p>
          <a:p>
            <a:pPr lvl="1"/>
            <a:endParaRPr lang="en-US" dirty="0" smtClean="0">
              <a:latin typeface="Serif"/>
              <a:cs typeface="Serif"/>
            </a:endParaRPr>
          </a:p>
          <a:p>
            <a:pPr lvl="1"/>
            <a:r>
              <a:rPr lang="en-US" dirty="0" smtClean="0">
                <a:latin typeface="Serif"/>
                <a:cs typeface="Serif"/>
              </a:rPr>
              <a:t>Having the same compression ratio</a:t>
            </a:r>
            <a:endParaRPr lang="en-US" dirty="0">
              <a:latin typeface="Serif"/>
              <a:cs typeface="Serif"/>
            </a:endParaRPr>
          </a:p>
          <a:p>
            <a:pPr lvl="2"/>
            <a:r>
              <a:rPr lang="en-US" dirty="0" smtClean="0">
                <a:latin typeface="Serif"/>
                <a:cs typeface="Serif"/>
              </a:rPr>
              <a:t>Compare based on video quality 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0"/>
            <a:ext cx="3881631" cy="9794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Gill Sans"/>
                <a:cs typeface="Gill Sans"/>
              </a:rPr>
              <a:t>Experiments</a:t>
            </a:r>
            <a:endParaRPr lang="en-US" dirty="0">
              <a:latin typeface="Gill Sans"/>
              <a:cs typeface="Gill San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B36BD-433C-3946-A112-22351BD3D37D}" type="slidenum">
              <a:rPr lang="en-US" sz="1600" smtClean="0">
                <a:solidFill>
                  <a:srgbClr val="000000"/>
                </a:solidFill>
              </a:rPr>
              <a:t>35</a:t>
            </a:fld>
            <a:endParaRPr lang="en-US" sz="16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1285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3857671" cy="9794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Gill Sans"/>
                <a:cs typeface="Gill Sans"/>
              </a:rPr>
              <a:t>Experiments</a:t>
            </a:r>
            <a:endParaRPr lang="en-US" dirty="0">
              <a:latin typeface="Gill Sans"/>
              <a:cs typeface="Gill Sans"/>
            </a:endParaRPr>
          </a:p>
        </p:txBody>
      </p:sp>
      <p:pic>
        <p:nvPicPr>
          <p:cNvPr id="8" name="output3.mpe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>
            <a:lum bright="40000" contrast="40000"/>
          </a:blip>
          <a:stretch>
            <a:fillRect/>
          </a:stretch>
        </p:blipFill>
        <p:spPr>
          <a:xfrm>
            <a:off x="864532" y="979487"/>
            <a:ext cx="3604138" cy="2714227"/>
          </a:xfrm>
          <a:prstGeom prst="rect">
            <a:avLst/>
          </a:prstGeom>
        </p:spPr>
      </p:pic>
      <p:pic>
        <p:nvPicPr>
          <p:cNvPr id="9" name="output4.mpeg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>
            <a:lum bright="40000" contrast="40000"/>
          </a:blip>
          <a:stretch>
            <a:fillRect/>
          </a:stretch>
        </p:blipFill>
        <p:spPr>
          <a:xfrm>
            <a:off x="4971843" y="979487"/>
            <a:ext cx="3597099" cy="2708927"/>
          </a:xfrm>
          <a:prstGeom prst="rect">
            <a:avLst/>
          </a:prstGeom>
        </p:spPr>
      </p:pic>
      <p:pic>
        <p:nvPicPr>
          <p:cNvPr id="10" name="output5.mpeg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864532" y="3933387"/>
            <a:ext cx="3604138" cy="2714227"/>
          </a:xfrm>
          <a:prstGeom prst="rect">
            <a:avLst/>
          </a:prstGeom>
        </p:spPr>
      </p:pic>
      <p:pic>
        <p:nvPicPr>
          <p:cNvPr id="11" name="output6.mpeg">
            <a:hlinkClick r:id="" action="ppaction://media"/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4971843" y="3933387"/>
            <a:ext cx="3604137" cy="271422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970409" y="6356350"/>
            <a:ext cx="2133600" cy="365125"/>
          </a:xfrm>
        </p:spPr>
        <p:txBody>
          <a:bodyPr/>
          <a:lstStyle/>
          <a:p>
            <a:fld id="{14545341-E214-1846-89C6-3D128B912387}" type="slidenum">
              <a:rPr lang="en-US" sz="1600" smtClean="0">
                <a:solidFill>
                  <a:srgbClr val="000000"/>
                </a:solidFill>
              </a:rPr>
              <a:t>36</a:t>
            </a:fld>
            <a:endParaRPr lang="en-US" sz="16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1461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96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996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3996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992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3996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19880"/>
                            </p:stCondLst>
                            <p:childTnLst>
                              <p:par>
                                <p:cTn id="14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3996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6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22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7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28" repeatCount="indefinite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29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0" fill="hold">
                      <p:stCondLst>
                        <p:cond delay="0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3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34" repeatCount="indefinite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35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6" fill="hold">
                      <p:stCondLst>
                        <p:cond delay="0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9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85800" y="1972068"/>
            <a:ext cx="8012855" cy="3554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2500" dirty="0">
                <a:solidFill>
                  <a:schemeClr val="bg1">
                    <a:lumMod val="50000"/>
                  </a:schemeClr>
                </a:solidFill>
              </a:rPr>
              <a:t>Percentage based</a:t>
            </a:r>
          </a:p>
          <a:p>
            <a:pPr marL="342900" indent="-342900">
              <a:buFontTx/>
              <a:buChar char="-"/>
            </a:pPr>
            <a:r>
              <a:rPr lang="en-US" sz="2500" dirty="0" smtClean="0"/>
              <a:t>Set a hard coded value in thresholding the scores</a:t>
            </a:r>
          </a:p>
          <a:p>
            <a:pPr marL="800100" lvl="1" indent="-342900">
              <a:buFontTx/>
              <a:buChar char="-"/>
            </a:pPr>
            <a:r>
              <a:rPr lang="en-US" sz="2500" dirty="0"/>
              <a:t>T</a:t>
            </a:r>
            <a:r>
              <a:rPr lang="en-US" sz="2500" dirty="0" smtClean="0"/>
              <a:t>he threshold 0.275 in range [0,1] works for all cases</a:t>
            </a:r>
          </a:p>
          <a:p>
            <a:endParaRPr lang="en-US" sz="2500" dirty="0"/>
          </a:p>
          <a:p>
            <a:endParaRPr lang="en-US" sz="2500" dirty="0"/>
          </a:p>
          <a:p>
            <a:pPr lvl="1"/>
            <a:endParaRPr lang="en-US" sz="2500" dirty="0"/>
          </a:p>
          <a:p>
            <a:pPr marL="342900" indent="-342900">
              <a:buFontTx/>
              <a:buChar char="-"/>
            </a:pPr>
            <a:endParaRPr lang="en-US" sz="2500" dirty="0" smtClean="0">
              <a:solidFill>
                <a:schemeClr val="bg1">
                  <a:lumMod val="50000"/>
                </a:schemeClr>
              </a:solidFill>
            </a:endParaRPr>
          </a:p>
          <a:p>
            <a:endParaRPr lang="en-US" sz="2500" dirty="0" smtClean="0"/>
          </a:p>
          <a:p>
            <a:endParaRPr lang="en-US" sz="2500" dirty="0" smtClean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0" y="0"/>
            <a:ext cx="9144000" cy="9987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Gill Sans"/>
                <a:cs typeface="Gill Sans"/>
              </a:rPr>
              <a:t>Foreground / background separation</a:t>
            </a:r>
            <a:endParaRPr lang="en-US" dirty="0">
              <a:latin typeface="Gill Sans"/>
              <a:cs typeface="Gill Sans"/>
            </a:endParaRPr>
          </a:p>
        </p:txBody>
      </p:sp>
      <p:sp>
        <p:nvSpPr>
          <p:cNvPr id="4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4545341-E214-1846-89C6-3D128B912387}" type="slidenum">
              <a:rPr lang="en-US" sz="1600" smtClean="0">
                <a:solidFill>
                  <a:srgbClr val="000000"/>
                </a:solidFill>
              </a:rPr>
              <a:t>37</a:t>
            </a:fld>
            <a:endParaRPr lang="en-US" sz="16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4808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plot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8" t="7856" r="8817" b="2375"/>
          <a:stretch/>
        </p:blipFill>
        <p:spPr>
          <a:xfrm>
            <a:off x="1278553" y="979487"/>
            <a:ext cx="7125084" cy="536033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7245190" cy="979487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Gill Sans"/>
                <a:cs typeface="Gill Sans"/>
              </a:rPr>
              <a:t>Results 1: compression ratio</a:t>
            </a:r>
            <a:endParaRPr lang="en-US" dirty="0">
              <a:latin typeface="Gill Sans"/>
              <a:cs typeface="Gill Sans"/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 flipH="1" flipV="1">
            <a:off x="8059420" y="5958833"/>
            <a:ext cx="627382" cy="452227"/>
          </a:xfrm>
          <a:prstGeom prst="straightConnector1">
            <a:avLst/>
          </a:prstGeom>
          <a:ln w="28575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Screen Shot 2014-04-23 at 4.05.48 PM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86" t="13595" r="5546" b="8943"/>
          <a:stretch/>
        </p:blipFill>
        <p:spPr>
          <a:xfrm>
            <a:off x="83862" y="1329964"/>
            <a:ext cx="1329819" cy="934569"/>
          </a:xfrm>
          <a:prstGeom prst="rect">
            <a:avLst/>
          </a:prstGeom>
        </p:spPr>
      </p:pic>
      <p:sp>
        <p:nvSpPr>
          <p:cNvPr id="9" name="Oval 8"/>
          <p:cNvSpPr/>
          <p:nvPr/>
        </p:nvSpPr>
        <p:spPr>
          <a:xfrm>
            <a:off x="515155" y="1593560"/>
            <a:ext cx="119803" cy="119816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1158750" y="1593560"/>
            <a:ext cx="119803" cy="119816"/>
          </a:xfrm>
          <a:prstGeom prst="ellipse">
            <a:avLst/>
          </a:prstGeom>
          <a:solidFill>
            <a:srgbClr val="008000"/>
          </a:solidFill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515155" y="2090067"/>
            <a:ext cx="119803" cy="11981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1158750" y="2090067"/>
            <a:ext cx="119803" cy="119816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45341-E214-1846-89C6-3D128B912387}" type="slidenum">
              <a:rPr lang="en-US" sz="1600" smtClean="0">
                <a:solidFill>
                  <a:srgbClr val="000000"/>
                </a:solidFill>
              </a:rPr>
              <a:t>38</a:t>
            </a:fld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217523" y="747488"/>
            <a:ext cx="29264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ill Sans"/>
                <a:cs typeface="Gill Sans"/>
              </a:rPr>
              <a:t>(Using hard coded threshold)</a:t>
            </a:r>
            <a:endParaRPr lang="en-US" dirty="0"/>
          </a:p>
        </p:txBody>
      </p:sp>
      <p:cxnSp>
        <p:nvCxnSpPr>
          <p:cNvPr id="20" name="Straight Connector 19"/>
          <p:cNvCxnSpPr/>
          <p:nvPr/>
        </p:nvCxnSpPr>
        <p:spPr>
          <a:xfrm>
            <a:off x="1899128" y="1569820"/>
            <a:ext cx="6397684" cy="0"/>
          </a:xfrm>
          <a:prstGeom prst="line">
            <a:avLst/>
          </a:prstGeom>
          <a:ln>
            <a:solidFill>
              <a:srgbClr val="D5D500"/>
            </a:solidFill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1899128" y="1841963"/>
            <a:ext cx="6397684" cy="0"/>
          </a:xfrm>
          <a:prstGeom prst="line">
            <a:avLst/>
          </a:prstGeom>
          <a:ln>
            <a:solidFill>
              <a:srgbClr val="FF0000"/>
            </a:solidFill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1899128" y="3501877"/>
            <a:ext cx="6397684" cy="0"/>
          </a:xfrm>
          <a:prstGeom prst="line">
            <a:avLst/>
          </a:prstGeom>
          <a:ln>
            <a:solidFill>
              <a:srgbClr val="008000"/>
            </a:solidFill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1899128" y="4152825"/>
            <a:ext cx="6397684" cy="0"/>
          </a:xfrm>
          <a:prstGeom prst="line">
            <a:avLst/>
          </a:prstGeom>
          <a:ln>
            <a:solidFill>
              <a:srgbClr val="0000A2"/>
            </a:solidFill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6938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1" y="0"/>
            <a:ext cx="8060268" cy="1000126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latin typeface="Gill Sans"/>
                <a:cs typeface="Gill Sans"/>
              </a:rPr>
              <a:t>Quickly moving foreground objects</a:t>
            </a:r>
            <a:endParaRPr lang="en-US" dirty="0">
              <a:latin typeface="Gill Sans"/>
              <a:cs typeface="Gill Sans"/>
            </a:endParaRPr>
          </a:p>
        </p:txBody>
      </p:sp>
      <p:pic>
        <p:nvPicPr>
          <p:cNvPr id="8" name="Picture 7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9649" y="2301875"/>
            <a:ext cx="4043321" cy="3044818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output250.mpe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79400" y="2301875"/>
            <a:ext cx="4043321" cy="3044818"/>
          </a:xfrm>
          <a:prstGeom prst="rect">
            <a:avLst/>
          </a:prstGeom>
        </p:spPr>
      </p:pic>
      <p:sp>
        <p:nvSpPr>
          <p:cNvPr id="5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4545341-E214-1846-89C6-3D128B912387}" type="slidenum">
              <a:rPr lang="en-US" sz="1600" smtClean="0">
                <a:solidFill>
                  <a:srgbClr val="000000"/>
                </a:solidFill>
              </a:rPr>
              <a:t>39</a:t>
            </a:fld>
            <a:endParaRPr lang="en-US" sz="16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5347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7886700" cy="1325563"/>
          </a:xfrm>
        </p:spPr>
        <p:txBody>
          <a:bodyPr/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Motivating Example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Store image data into Beacons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5030" y="2529726"/>
            <a:ext cx="4700836" cy="3133891"/>
          </a:xfrm>
          <a:prstGeom prst="rect">
            <a:avLst/>
          </a:prstGeom>
        </p:spPr>
      </p:pic>
      <p:pic>
        <p:nvPicPr>
          <p:cNvPr id="5" name="Picture 4" descr="download (1)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1544" y="4588489"/>
            <a:ext cx="490238" cy="4902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1177" y="4092731"/>
            <a:ext cx="985996" cy="98599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06522" y="4210147"/>
            <a:ext cx="485261" cy="50787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97172" y="4103468"/>
            <a:ext cx="975258" cy="975258"/>
          </a:xfrm>
          <a:prstGeom prst="rect">
            <a:avLst/>
          </a:prstGeom>
        </p:spPr>
      </p:pic>
      <p:pic>
        <p:nvPicPr>
          <p:cNvPr id="9" name="Picture 8" descr="download (1)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4824" y="3808472"/>
            <a:ext cx="490238" cy="490238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273256" y="5759967"/>
            <a:ext cx="3429000" cy="20774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750" dirty="0"/>
              <a:t>http://</a:t>
            </a:r>
            <a:r>
              <a:rPr lang="en-US" sz="750" dirty="0" err="1"/>
              <a:t>www.sierraclub.org</a:t>
            </a:r>
            <a:r>
              <a:rPr lang="en-US" sz="750" dirty="0"/>
              <a:t>/sierra/activism/</a:t>
            </a:r>
            <a:r>
              <a:rPr lang="en-US" sz="750" dirty="0" err="1"/>
              <a:t>saving-wild-places?page</a:t>
            </a:r>
            <a:r>
              <a:rPr lang="en-US" sz="750" dirty="0"/>
              <a:t>=7</a:t>
            </a: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5664" y="6355080"/>
            <a:ext cx="2057400" cy="365760"/>
          </a:xfrm>
        </p:spPr>
        <p:txBody>
          <a:bodyPr/>
          <a:lstStyle/>
          <a:p>
            <a:r>
              <a:rPr lang="en-US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948471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4314825" cy="9906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latin typeface="Gill Sans"/>
                <a:cs typeface="Gill Sans"/>
              </a:rPr>
              <a:t>Sliding window</a:t>
            </a:r>
            <a:endParaRPr lang="en-US" dirty="0">
              <a:latin typeface="Gill Sans"/>
              <a:cs typeface="Gill Sans"/>
            </a:endParaRPr>
          </a:p>
        </p:txBody>
      </p:sp>
      <p:pic>
        <p:nvPicPr>
          <p:cNvPr id="4" name="Picture 3" descr="figure_sliding_window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814" y="3678771"/>
            <a:ext cx="3611255" cy="1962964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975" y="1876425"/>
            <a:ext cx="2042149" cy="1537284"/>
          </a:xfrm>
          <a:prstGeom prst="rect">
            <a:avLst/>
          </a:prstGeom>
        </p:spPr>
      </p:pic>
      <p:pic>
        <p:nvPicPr>
          <p:cNvPr id="6" name="Picture 5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3402" y="1876425"/>
            <a:ext cx="2050098" cy="1543536"/>
          </a:xfrm>
          <a:prstGeom prst="rect">
            <a:avLst/>
          </a:prstGeom>
        </p:spPr>
      </p:pic>
      <p:pic>
        <p:nvPicPr>
          <p:cNvPr id="7" name="Picture 6" descr="figure_sliding_window2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5625" y="3687649"/>
            <a:ext cx="3622575" cy="195408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68400" y="5909733"/>
            <a:ext cx="223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Window size?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4545341-E214-1846-89C6-3D128B912387}" type="slidenum">
              <a:rPr lang="en-US" sz="1600" smtClean="0">
                <a:solidFill>
                  <a:srgbClr val="000000"/>
                </a:solidFill>
              </a:rPr>
              <a:t>40</a:t>
            </a:fld>
            <a:endParaRPr lang="en-US" sz="16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004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0"/>
            <a:ext cx="4314825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>
                <a:latin typeface="Gill Sans"/>
                <a:cs typeface="Gill Sans"/>
              </a:rPr>
              <a:t>Sliding window</a:t>
            </a:r>
            <a:endParaRPr lang="en-US" dirty="0">
              <a:latin typeface="Gill Sans"/>
              <a:cs typeface="Gill Sans"/>
            </a:endParaRPr>
          </a:p>
        </p:txBody>
      </p:sp>
      <p:sp>
        <p:nvSpPr>
          <p:cNvPr id="6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4545341-E214-1846-89C6-3D128B912387}" type="slidenum">
              <a:rPr lang="en-US" sz="1600" smtClean="0">
                <a:solidFill>
                  <a:srgbClr val="000000"/>
                </a:solidFill>
              </a:rPr>
              <a:t>41</a:t>
            </a:fld>
            <a:endParaRPr lang="en-US" sz="1600" dirty="0">
              <a:solidFill>
                <a:srgbClr val="000000"/>
              </a:solidFill>
            </a:endParaRPr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/>
          </p:nvPr>
        </p:nvGraphicFramePr>
        <p:xfrm>
          <a:off x="1" y="2266455"/>
          <a:ext cx="9144000" cy="38598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7" name="Document" r:id="rId4" imgW="5626100" imgH="2374900" progId="Word.Document.12">
                  <p:embed/>
                </p:oleObj>
              </mc:Choice>
              <mc:Fallback>
                <p:oleObj name="Document" r:id="rId4" imgW="5626100" imgH="23749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" y="2266455"/>
                        <a:ext cx="9144000" cy="385988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49363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85800" y="2162124"/>
            <a:ext cx="8012855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2500" dirty="0">
                <a:solidFill>
                  <a:schemeClr val="bg1">
                    <a:lumMod val="50000"/>
                  </a:schemeClr>
                </a:solidFill>
              </a:rPr>
              <a:t>Percentage </a:t>
            </a:r>
            <a:r>
              <a:rPr lang="en-US" sz="2500" dirty="0" smtClean="0">
                <a:solidFill>
                  <a:schemeClr val="bg1">
                    <a:lumMod val="50000"/>
                  </a:schemeClr>
                </a:solidFill>
              </a:rPr>
              <a:t>based</a:t>
            </a:r>
          </a:p>
          <a:p>
            <a:pPr marL="342900" indent="-342900">
              <a:buFontTx/>
              <a:buChar char="-"/>
            </a:pPr>
            <a:r>
              <a:rPr lang="en-US" sz="2500" dirty="0" smtClean="0">
                <a:solidFill>
                  <a:schemeClr val="bg1">
                    <a:lumMod val="50000"/>
                  </a:schemeClr>
                </a:solidFill>
              </a:rPr>
              <a:t>Set a hard threshold</a:t>
            </a:r>
            <a:endParaRPr lang="en-US" sz="2500" dirty="0">
              <a:solidFill>
                <a:schemeClr val="bg1">
                  <a:lumMod val="50000"/>
                </a:schemeClr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500" dirty="0" smtClean="0"/>
              <a:t>Otsu’s method: given a score histogram, find threshold for minimum within-class variance </a:t>
            </a:r>
          </a:p>
          <a:p>
            <a:endParaRPr lang="en-US" sz="2500" dirty="0" smtClean="0"/>
          </a:p>
          <a:p>
            <a:endParaRPr lang="en-US" sz="2500" dirty="0" smtClean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0"/>
            <a:ext cx="9144000" cy="9987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Gill Sans"/>
                <a:cs typeface="Gill Sans"/>
              </a:rPr>
              <a:t>Foreground / background separation</a:t>
            </a:r>
            <a:endParaRPr lang="en-US" dirty="0">
              <a:latin typeface="Gill Sans"/>
              <a:cs typeface="Gill San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85800" y="4521201"/>
            <a:ext cx="32681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Very poor result i</a:t>
            </a:r>
            <a:r>
              <a:rPr lang="en-US" dirty="0" smtClean="0"/>
              <a:t>f the video only contains background</a:t>
            </a:r>
            <a:endParaRPr lang="en-US" dirty="0"/>
          </a:p>
        </p:txBody>
      </p:sp>
      <p:sp>
        <p:nvSpPr>
          <p:cNvPr id="13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4545341-E214-1846-89C6-3D128B912387}" type="slidenum">
              <a:rPr lang="en-US" sz="1600" smtClean="0">
                <a:solidFill>
                  <a:srgbClr val="000000"/>
                </a:solidFill>
              </a:rPr>
              <a:t>42</a:t>
            </a:fld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14" name="Up Arrow 13"/>
          <p:cNvSpPr/>
          <p:nvPr/>
        </p:nvSpPr>
        <p:spPr>
          <a:xfrm>
            <a:off x="2078512" y="3809547"/>
            <a:ext cx="379968" cy="753233"/>
          </a:xfrm>
          <a:prstGeom prst="upArrow">
            <a:avLst/>
          </a:prstGeom>
          <a:solidFill>
            <a:schemeClr val="tx2"/>
          </a:solidFill>
          <a:ln>
            <a:solidFill>
              <a:schemeClr val="tx2"/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796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4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4-04-23 at 3.19.5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4438" y="4409710"/>
            <a:ext cx="3848585" cy="209025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85800" y="2281390"/>
            <a:ext cx="8012855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2500" dirty="0">
                <a:solidFill>
                  <a:schemeClr val="bg1">
                    <a:lumMod val="50000"/>
                  </a:schemeClr>
                </a:solidFill>
              </a:rPr>
              <a:t>Percentage </a:t>
            </a:r>
            <a:r>
              <a:rPr lang="en-US" sz="2500" dirty="0" smtClean="0">
                <a:solidFill>
                  <a:schemeClr val="bg1">
                    <a:lumMod val="50000"/>
                  </a:schemeClr>
                </a:solidFill>
              </a:rPr>
              <a:t>based</a:t>
            </a:r>
          </a:p>
          <a:p>
            <a:pPr marL="342900" indent="-342900">
              <a:buFontTx/>
              <a:buChar char="-"/>
            </a:pPr>
            <a:r>
              <a:rPr lang="en-US" sz="2500" dirty="0" smtClean="0">
                <a:solidFill>
                  <a:schemeClr val="bg1">
                    <a:lumMod val="50000"/>
                  </a:schemeClr>
                </a:solidFill>
              </a:rPr>
              <a:t>Set a </a:t>
            </a:r>
            <a:r>
              <a:rPr lang="en-US" sz="2500" dirty="0">
                <a:solidFill>
                  <a:schemeClr val="bg1">
                    <a:lumMod val="50000"/>
                  </a:schemeClr>
                </a:solidFill>
              </a:rPr>
              <a:t>threshold </a:t>
            </a:r>
            <a:r>
              <a:rPr lang="en-US" sz="2500" dirty="0" smtClean="0">
                <a:solidFill>
                  <a:schemeClr val="bg1">
                    <a:lumMod val="50000"/>
                  </a:schemeClr>
                </a:solidFill>
              </a:rPr>
              <a:t>by hand</a:t>
            </a:r>
            <a:endParaRPr lang="en-US" sz="2500" dirty="0">
              <a:solidFill>
                <a:schemeClr val="bg1">
                  <a:lumMod val="50000"/>
                </a:schemeClr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500" dirty="0" smtClean="0">
                <a:solidFill>
                  <a:srgbClr val="7F7F7F"/>
                </a:solidFill>
              </a:rPr>
              <a:t>Otsu’s method: given a histogram, find threshold for minimum within-class variance </a:t>
            </a:r>
          </a:p>
          <a:p>
            <a:pPr marL="342900" indent="-342900">
              <a:buFontTx/>
              <a:buChar char="-"/>
            </a:pPr>
            <a:r>
              <a:rPr lang="en-US" sz="2500" dirty="0" smtClean="0"/>
              <a:t>Supervised learning method: a classification using Support vector machines (SVM)</a:t>
            </a:r>
          </a:p>
          <a:p>
            <a:endParaRPr lang="en-US" sz="2500" dirty="0" smtClean="0"/>
          </a:p>
          <a:p>
            <a:endParaRPr lang="en-US" sz="2500" dirty="0" smtClean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0"/>
            <a:ext cx="9144000" cy="9987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Gill Sans"/>
                <a:cs typeface="Gill Sans"/>
              </a:rPr>
              <a:t>Foreground / background separation</a:t>
            </a:r>
            <a:endParaRPr lang="en-US" dirty="0">
              <a:latin typeface="Gill Sans"/>
              <a:cs typeface="Gill San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267200" y="6509642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/>
              <a:t>http://</a:t>
            </a:r>
            <a:r>
              <a:rPr lang="en-US" sz="1000" dirty="0" err="1"/>
              <a:t>www.cs.columbia.edu</a:t>
            </a:r>
            <a:r>
              <a:rPr lang="en-US" sz="1000" dirty="0"/>
              <a:t>/~</a:t>
            </a:r>
            <a:r>
              <a:rPr lang="en-US" sz="1000" dirty="0" err="1"/>
              <a:t>kathy</a:t>
            </a:r>
            <a:r>
              <a:rPr lang="en-US" sz="1000" dirty="0"/>
              <a:t>/cs4701/documents/</a:t>
            </a:r>
            <a:r>
              <a:rPr lang="en-US" sz="1000" dirty="0" err="1"/>
              <a:t>jason_svm_tutorial.pdf</a:t>
            </a:r>
            <a:endParaRPr lang="en-US" sz="1000" dirty="0"/>
          </a:p>
        </p:txBody>
      </p:sp>
      <p:sp>
        <p:nvSpPr>
          <p:cNvPr id="7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4545341-E214-1846-89C6-3D128B912387}" type="slidenum">
              <a:rPr lang="en-US" sz="1600" smtClean="0">
                <a:solidFill>
                  <a:srgbClr val="000000"/>
                </a:solidFill>
              </a:rPr>
              <a:t>43</a:t>
            </a:fld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718295" y="4596945"/>
            <a:ext cx="1369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Foreground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718294" y="5827588"/>
            <a:ext cx="1469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Background</a:t>
            </a:r>
            <a:endParaRPr lang="en-US" dirty="0"/>
          </a:p>
        </p:txBody>
      </p:sp>
      <p:cxnSp>
        <p:nvCxnSpPr>
          <p:cNvPr id="11" name="Curved Connector 10"/>
          <p:cNvCxnSpPr/>
          <p:nvPr/>
        </p:nvCxnSpPr>
        <p:spPr>
          <a:xfrm flipV="1">
            <a:off x="3087949" y="4769158"/>
            <a:ext cx="709729" cy="1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urved Connector 16"/>
          <p:cNvCxnSpPr/>
          <p:nvPr/>
        </p:nvCxnSpPr>
        <p:spPr>
          <a:xfrm>
            <a:off x="3087949" y="6079606"/>
            <a:ext cx="572764" cy="117314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3770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1" indent="0">
              <a:buNone/>
            </a:pPr>
            <a:r>
              <a:rPr lang="en-US" dirty="0" smtClean="0"/>
              <a:t>What is the data point ( features )</a:t>
            </a:r>
          </a:p>
          <a:p>
            <a:pPr marL="0" indent="0">
              <a:buNone/>
            </a:pPr>
            <a:r>
              <a:rPr lang="en-US" dirty="0" smtClean="0"/>
              <a:t>	Features: need to encode pixel neighboring and intensity over time information into a feature tuple</a:t>
            </a:r>
          </a:p>
          <a:p>
            <a:pPr lvl="1">
              <a:buFontTx/>
              <a:buChar char="-"/>
            </a:pPr>
            <a:r>
              <a:rPr lang="en-US" dirty="0"/>
              <a:t>N</a:t>
            </a:r>
            <a:r>
              <a:rPr lang="en-US" dirty="0" smtClean="0"/>
              <a:t>eighboring: correlation</a:t>
            </a:r>
          </a:p>
          <a:p>
            <a:pPr lvl="1">
              <a:buFontTx/>
              <a:buChar char="-"/>
            </a:pPr>
            <a:r>
              <a:rPr lang="en-US" dirty="0" smtClean="0"/>
              <a:t>Intensity over time: quantile curves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0"/>
            <a:ext cx="6872724" cy="10055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Gill Sans"/>
                <a:cs typeface="Gill Sans"/>
              </a:rPr>
              <a:t>A classification using SVM</a:t>
            </a:r>
            <a:endParaRPr lang="en-US" dirty="0">
              <a:latin typeface="Gill Sans"/>
              <a:cs typeface="Gill San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45341-E214-1846-89C6-3D128B912387}" type="slidenum">
              <a:rPr lang="en-US" sz="1600" smtClean="0">
                <a:solidFill>
                  <a:srgbClr val="000000"/>
                </a:solidFill>
              </a:rPr>
              <a:t>44</a:t>
            </a:fld>
            <a:endParaRPr lang="en-US" sz="16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7544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51980" y="1984471"/>
            <a:ext cx="7606220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smtClean="0"/>
              <a:t>Quantile curves</a:t>
            </a:r>
          </a:p>
          <a:p>
            <a:r>
              <a:rPr lang="en-US" sz="2500" dirty="0">
                <a:solidFill>
                  <a:srgbClr val="7F7F7F"/>
                </a:solidFill>
              </a:rPr>
              <a:t>	</a:t>
            </a:r>
            <a:r>
              <a:rPr lang="en-US" sz="2500" dirty="0" smtClean="0">
                <a:solidFill>
                  <a:srgbClr val="7F7F7F"/>
                </a:solidFill>
              </a:rPr>
              <a:t>- To transfer the pixel over time information into quantile curves 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0"/>
            <a:ext cx="4644374" cy="10055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Gill Sans"/>
                <a:cs typeface="Gill Sans"/>
              </a:rPr>
              <a:t>Quantile curves</a:t>
            </a:r>
            <a:endParaRPr lang="en-US" dirty="0">
              <a:latin typeface="Gill Sans"/>
              <a:cs typeface="Gill Sans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4545341-E214-1846-89C6-3D128B912387}" type="slidenum">
              <a:rPr lang="en-US" sz="1600" smtClean="0">
                <a:solidFill>
                  <a:srgbClr val="000000"/>
                </a:solidFill>
              </a:rPr>
              <a:t>45</a:t>
            </a:fld>
            <a:endParaRPr lang="en-US" sz="1600" dirty="0">
              <a:solidFill>
                <a:srgbClr val="000000"/>
              </a:solidFill>
            </a:endParaRPr>
          </a:p>
        </p:txBody>
      </p:sp>
      <p:pic>
        <p:nvPicPr>
          <p:cNvPr id="4" name="Picture 3" descr="quantile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716" y="3491157"/>
            <a:ext cx="3200192" cy="2400144"/>
          </a:xfrm>
          <a:prstGeom prst="rect">
            <a:avLst/>
          </a:prstGeom>
        </p:spPr>
      </p:pic>
      <p:pic>
        <p:nvPicPr>
          <p:cNvPr id="5" name="Picture 4" descr="quantile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4203" y="3491157"/>
            <a:ext cx="3189678" cy="2392259"/>
          </a:xfrm>
          <a:prstGeom prst="rect">
            <a:avLst/>
          </a:prstGeom>
        </p:spPr>
      </p:pic>
      <p:sp>
        <p:nvSpPr>
          <p:cNvPr id="13" name="Up Arrow 12"/>
          <p:cNvSpPr/>
          <p:nvPr/>
        </p:nvSpPr>
        <p:spPr>
          <a:xfrm rot="5400000">
            <a:off x="4527603" y="4295181"/>
            <a:ext cx="379968" cy="753233"/>
          </a:xfrm>
          <a:prstGeom prst="upArrow">
            <a:avLst/>
          </a:prstGeom>
          <a:solidFill>
            <a:schemeClr val="tx2"/>
          </a:solidFill>
          <a:ln>
            <a:solidFill>
              <a:schemeClr val="tx2"/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352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51980" y="1984471"/>
            <a:ext cx="7606220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smtClean="0"/>
              <a:t>Quantile curves</a:t>
            </a:r>
          </a:p>
          <a:p>
            <a:r>
              <a:rPr lang="en-US" sz="2500" dirty="0">
                <a:solidFill>
                  <a:srgbClr val="7F7F7F"/>
                </a:solidFill>
              </a:rPr>
              <a:t>	</a:t>
            </a:r>
            <a:r>
              <a:rPr lang="en-US" sz="2500" dirty="0" smtClean="0">
                <a:solidFill>
                  <a:srgbClr val="7F7F7F"/>
                </a:solidFill>
              </a:rPr>
              <a:t>- To transfer the pixel over time information into quantile curves 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0"/>
            <a:ext cx="4644374" cy="10055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Gill Sans"/>
                <a:cs typeface="Gill Sans"/>
              </a:rPr>
              <a:t>Quantile curves</a:t>
            </a:r>
            <a:endParaRPr lang="en-US" dirty="0">
              <a:latin typeface="Gill Sans"/>
              <a:cs typeface="Gill Sans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4545341-E214-1846-89C6-3D128B912387}" type="slidenum">
              <a:rPr lang="en-US" sz="1600" smtClean="0">
                <a:solidFill>
                  <a:srgbClr val="000000"/>
                </a:solidFill>
              </a:rPr>
              <a:t>46</a:t>
            </a:fld>
            <a:endParaRPr lang="en-US" sz="1600" dirty="0">
              <a:solidFill>
                <a:srgbClr val="000000"/>
              </a:solidFill>
            </a:endParaRPr>
          </a:p>
        </p:txBody>
      </p:sp>
      <p:pic>
        <p:nvPicPr>
          <p:cNvPr id="2" name="Picture 1" descr="quantile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1169" y="3442651"/>
            <a:ext cx="3296135" cy="2472101"/>
          </a:xfrm>
          <a:prstGeom prst="rect">
            <a:avLst/>
          </a:prstGeom>
        </p:spPr>
      </p:pic>
      <p:pic>
        <p:nvPicPr>
          <p:cNvPr id="9" name="Picture 8" descr="Screen Shot 2014-04-28 at 11.55.58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796" y="3636015"/>
            <a:ext cx="2643946" cy="1979923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582143" y="3911417"/>
            <a:ext cx="45719" cy="46768"/>
          </a:xfrm>
          <a:prstGeom prst="rect">
            <a:avLst/>
          </a:prstGeom>
          <a:noFill/>
          <a:ln w="19050" cmpd="sng">
            <a:solidFill>
              <a:srgbClr val="008000"/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851760" y="4471449"/>
            <a:ext cx="45719" cy="46768"/>
          </a:xfrm>
          <a:prstGeom prst="rect">
            <a:avLst/>
          </a:prstGeom>
          <a:noFill/>
          <a:ln w="28575" cmpd="sng">
            <a:solidFill>
              <a:srgbClr val="0000FF"/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643586" y="3888033"/>
            <a:ext cx="45719" cy="46768"/>
          </a:xfrm>
          <a:prstGeom prst="rect">
            <a:avLst/>
          </a:prstGeom>
          <a:noFill/>
          <a:ln w="19050" cmpd="sng">
            <a:solidFill>
              <a:srgbClr val="AC08BB"/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Curved Connector 13"/>
          <p:cNvCxnSpPr/>
          <p:nvPr/>
        </p:nvCxnSpPr>
        <p:spPr>
          <a:xfrm>
            <a:off x="1780551" y="3888033"/>
            <a:ext cx="3324525" cy="1316949"/>
          </a:xfrm>
          <a:prstGeom prst="curvedConnector3">
            <a:avLst>
              <a:gd name="adj1" fmla="val 59738"/>
            </a:avLst>
          </a:prstGeom>
          <a:ln>
            <a:solidFill>
              <a:schemeClr val="tx1">
                <a:lumMod val="85000"/>
                <a:lumOff val="15000"/>
              </a:schemeClr>
            </a:solidFill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Freeform 27"/>
          <p:cNvSpPr/>
          <p:nvPr/>
        </p:nvSpPr>
        <p:spPr>
          <a:xfrm>
            <a:off x="2885028" y="4582377"/>
            <a:ext cx="3552348" cy="1282621"/>
          </a:xfrm>
          <a:custGeom>
            <a:avLst/>
            <a:gdLst>
              <a:gd name="connsiteX0" fmla="*/ 0 w 3473942"/>
              <a:gd name="connsiteY0" fmla="*/ 0 h 1282621"/>
              <a:gd name="connsiteX1" fmla="*/ 311285 w 3473942"/>
              <a:gd name="connsiteY1" fmla="*/ 859195 h 1282621"/>
              <a:gd name="connsiteX2" fmla="*/ 1618683 w 3473942"/>
              <a:gd name="connsiteY2" fmla="*/ 1282567 h 1282621"/>
              <a:gd name="connsiteX3" fmla="*/ 3125303 w 3473942"/>
              <a:gd name="connsiteY3" fmla="*/ 884100 h 1282621"/>
              <a:gd name="connsiteX4" fmla="*/ 3473942 w 3473942"/>
              <a:gd name="connsiteY4" fmla="*/ 261494 h 12826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73942" h="1282621">
                <a:moveTo>
                  <a:pt x="0" y="0"/>
                </a:moveTo>
                <a:cubicBezTo>
                  <a:pt x="20752" y="322717"/>
                  <a:pt x="41505" y="645434"/>
                  <a:pt x="311285" y="859195"/>
                </a:cubicBezTo>
                <a:cubicBezTo>
                  <a:pt x="581065" y="1072956"/>
                  <a:pt x="1149680" y="1278416"/>
                  <a:pt x="1618683" y="1282567"/>
                </a:cubicBezTo>
                <a:cubicBezTo>
                  <a:pt x="2087686" y="1286718"/>
                  <a:pt x="2816093" y="1054279"/>
                  <a:pt x="3125303" y="884100"/>
                </a:cubicBezTo>
                <a:cubicBezTo>
                  <a:pt x="3434513" y="713921"/>
                  <a:pt x="3473942" y="261494"/>
                  <a:pt x="3473942" y="261494"/>
                </a:cubicBezTo>
              </a:path>
            </a:pathLst>
          </a:custGeom>
          <a:ln>
            <a:solidFill>
              <a:schemeClr val="tx1">
                <a:lumMod val="85000"/>
                <a:lumOff val="15000"/>
              </a:schemeClr>
            </a:solidFill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 28"/>
          <p:cNvSpPr/>
          <p:nvPr/>
        </p:nvSpPr>
        <p:spPr>
          <a:xfrm rot="11190245">
            <a:off x="3671121" y="3299095"/>
            <a:ext cx="2784510" cy="922005"/>
          </a:xfrm>
          <a:custGeom>
            <a:avLst/>
            <a:gdLst>
              <a:gd name="connsiteX0" fmla="*/ 0 w 3473942"/>
              <a:gd name="connsiteY0" fmla="*/ 0 h 1282621"/>
              <a:gd name="connsiteX1" fmla="*/ 311285 w 3473942"/>
              <a:gd name="connsiteY1" fmla="*/ 859195 h 1282621"/>
              <a:gd name="connsiteX2" fmla="*/ 1618683 w 3473942"/>
              <a:gd name="connsiteY2" fmla="*/ 1282567 h 1282621"/>
              <a:gd name="connsiteX3" fmla="*/ 3125303 w 3473942"/>
              <a:gd name="connsiteY3" fmla="*/ 884100 h 1282621"/>
              <a:gd name="connsiteX4" fmla="*/ 3473942 w 3473942"/>
              <a:gd name="connsiteY4" fmla="*/ 261494 h 12826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73942" h="1282621">
                <a:moveTo>
                  <a:pt x="0" y="0"/>
                </a:moveTo>
                <a:cubicBezTo>
                  <a:pt x="20752" y="322717"/>
                  <a:pt x="41505" y="645434"/>
                  <a:pt x="311285" y="859195"/>
                </a:cubicBezTo>
                <a:cubicBezTo>
                  <a:pt x="581065" y="1072956"/>
                  <a:pt x="1149680" y="1278416"/>
                  <a:pt x="1618683" y="1282567"/>
                </a:cubicBezTo>
                <a:cubicBezTo>
                  <a:pt x="2087686" y="1286718"/>
                  <a:pt x="2816093" y="1054279"/>
                  <a:pt x="3125303" y="884100"/>
                </a:cubicBezTo>
                <a:cubicBezTo>
                  <a:pt x="3434513" y="713921"/>
                  <a:pt x="3473942" y="261494"/>
                  <a:pt x="3473942" y="261494"/>
                </a:cubicBezTo>
              </a:path>
            </a:pathLst>
          </a:custGeom>
          <a:ln>
            <a:solidFill>
              <a:schemeClr val="tx1">
                <a:lumMod val="85000"/>
                <a:lumOff val="15000"/>
              </a:schemeClr>
            </a:solidFill>
            <a:headEnd type="arrow"/>
            <a:tailEnd type="non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83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81667"/>
            <a:ext cx="8229600" cy="4525963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dirty="0" smtClean="0"/>
              <a:t>What is the data point ( features )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0"/>
            <a:ext cx="6872724" cy="10055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Gill Sans"/>
                <a:cs typeface="Gill Sans"/>
              </a:rPr>
              <a:t>A classification using SVM</a:t>
            </a:r>
            <a:endParaRPr lang="en-US" dirty="0">
              <a:latin typeface="Gill Sans"/>
              <a:cs typeface="Gill San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156" y="2978746"/>
            <a:ext cx="4397453" cy="1769327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45341-E214-1846-89C6-3D128B912387}" type="slidenum">
              <a:rPr lang="en-US" sz="1600" smtClean="0">
                <a:solidFill>
                  <a:srgbClr val="000000"/>
                </a:solidFill>
              </a:rPr>
              <a:t>47</a:t>
            </a:fld>
            <a:endParaRPr lang="en-US" sz="1600" dirty="0">
              <a:solidFill>
                <a:srgbClr val="000000"/>
              </a:solidFill>
            </a:endParaRPr>
          </a:p>
        </p:txBody>
      </p:sp>
      <p:pic>
        <p:nvPicPr>
          <p:cNvPr id="8" name="Picture 7" descr="figure3poly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6366" y="2717800"/>
            <a:ext cx="4255805" cy="3191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5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fig3_4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3821" y="3417647"/>
            <a:ext cx="4236328" cy="3184229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dirty="0" smtClean="0"/>
              <a:t>What </a:t>
            </a:r>
            <a:r>
              <a:rPr lang="en-US" dirty="0"/>
              <a:t>are the training </a:t>
            </a:r>
            <a:r>
              <a:rPr lang="en-US" dirty="0" smtClean="0"/>
              <a:t>examples</a:t>
            </a:r>
            <a:endParaRPr lang="en-US" dirty="0"/>
          </a:p>
          <a:p>
            <a:endParaRPr lang="en-US" dirty="0" smtClean="0"/>
          </a:p>
          <a:p>
            <a:pPr lvl="1"/>
            <a:r>
              <a:rPr lang="en-US" dirty="0" smtClean="0"/>
              <a:t>Training </a:t>
            </a:r>
            <a:r>
              <a:rPr lang="en-US" dirty="0"/>
              <a:t>examples: using pixels with very high / </a:t>
            </a:r>
            <a:r>
              <a:rPr lang="en-US" dirty="0" smtClean="0"/>
              <a:t>low scores based on Pearson’s correlation 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45341-E214-1846-89C6-3D128B912387}" type="slidenum">
              <a:rPr lang="en-US" smtClean="0"/>
              <a:t>48</a:t>
            </a:fld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-2" y="10242"/>
            <a:ext cx="6773335" cy="988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>
                <a:latin typeface="Gill Sans"/>
                <a:cs typeface="Gill Sans"/>
              </a:rPr>
              <a:t>A classification using SVM</a:t>
            </a:r>
            <a:endParaRPr lang="en-US" dirty="0">
              <a:latin typeface="Gill Sans"/>
              <a:cs typeface="Gill Sans"/>
            </a:endParaRPr>
          </a:p>
        </p:txBody>
      </p:sp>
      <p:pic>
        <p:nvPicPr>
          <p:cNvPr id="11" name="Picture 10" descr="Screen Shot 2014-04-23 at 3.19.59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8294" y="4106663"/>
            <a:ext cx="3848585" cy="2090257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72151" y="4293898"/>
            <a:ext cx="1369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Foreground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72150" y="5524541"/>
            <a:ext cx="1469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Background</a:t>
            </a:r>
            <a:endParaRPr lang="en-US" dirty="0"/>
          </a:p>
        </p:txBody>
      </p:sp>
      <p:cxnSp>
        <p:nvCxnSpPr>
          <p:cNvPr id="14" name="Curved Connector 13"/>
          <p:cNvCxnSpPr/>
          <p:nvPr/>
        </p:nvCxnSpPr>
        <p:spPr>
          <a:xfrm flipV="1">
            <a:off x="1541805" y="4466111"/>
            <a:ext cx="709729" cy="1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Curved Connector 14"/>
          <p:cNvCxnSpPr/>
          <p:nvPr/>
        </p:nvCxnSpPr>
        <p:spPr>
          <a:xfrm>
            <a:off x="1541805" y="5776559"/>
            <a:ext cx="572764" cy="117314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6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2" y="10242"/>
            <a:ext cx="6773335" cy="988825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Gill Sans"/>
                <a:cs typeface="Gill Sans"/>
              </a:rPr>
              <a:t>A classification using SVM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71500" y="2609086"/>
            <a:ext cx="2555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XXX feature vector, </a:t>
            </a:r>
            <a:endParaRPr lang="en-US" dirty="0"/>
          </a:p>
        </p:txBody>
      </p:sp>
      <p:pic>
        <p:nvPicPr>
          <p:cNvPr id="5" name="Picture 4" descr="figure4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003" y="2130425"/>
            <a:ext cx="8967997" cy="4111625"/>
          </a:xfrm>
          <a:prstGeom prst="rect">
            <a:avLst/>
          </a:prstGeom>
        </p:spPr>
      </p:pic>
      <p:sp>
        <p:nvSpPr>
          <p:cNvPr id="6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4545341-E214-1846-89C6-3D128B912387}" type="slidenum">
              <a:rPr lang="en-US" sz="1600" smtClean="0">
                <a:solidFill>
                  <a:srgbClr val="000000"/>
                </a:solidFill>
              </a:rPr>
              <a:t>49</a:t>
            </a:fld>
            <a:endParaRPr lang="en-US" sz="16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7087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7886700" cy="1325563"/>
          </a:xfrm>
        </p:spPr>
        <p:txBody>
          <a:bodyPr/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Problem of Interest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4000" dirty="0" smtClean="0"/>
          </a:p>
          <a:p>
            <a:pPr marL="0" indent="0">
              <a:buNone/>
            </a:pPr>
            <a:r>
              <a:rPr lang="en-US" sz="4000" dirty="0" smtClean="0"/>
              <a:t>Develop a new compression strategy for systems with extreme bandwidth </a:t>
            </a:r>
            <a:r>
              <a:rPr lang="en-US" sz="4000" dirty="0" smtClean="0"/>
              <a:t>limitation.</a:t>
            </a:r>
            <a:endParaRPr lang="en-US" sz="4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5664" y="6355080"/>
            <a:ext cx="2057400" cy="365760"/>
          </a:xfrm>
        </p:spPr>
        <p:txBody>
          <a:bodyPr/>
          <a:lstStyle/>
          <a:p>
            <a:r>
              <a:rPr lang="en-US" dirty="0" smtClean="0"/>
              <a:t>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985635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4-04-21 at 4.23.31 PM.png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90" r="10014" b="43502"/>
          <a:stretch/>
        </p:blipFill>
        <p:spPr>
          <a:xfrm>
            <a:off x="180232" y="4943050"/>
            <a:ext cx="5053499" cy="1770613"/>
          </a:xfrm>
          <a:prstGeom prst="rect">
            <a:avLst/>
          </a:prstGeom>
        </p:spPr>
      </p:pic>
      <p:pic>
        <p:nvPicPr>
          <p:cNvPr id="19" name="Picture 18" descr="Screen Shot 2014-04-21 at 4.23.31 PM.png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90" r="61545" b="43502"/>
          <a:stretch/>
        </p:blipFill>
        <p:spPr>
          <a:xfrm>
            <a:off x="1876608" y="4943050"/>
            <a:ext cx="1684495" cy="1770613"/>
          </a:xfrm>
          <a:prstGeom prst="rect">
            <a:avLst/>
          </a:prstGeom>
        </p:spPr>
      </p:pic>
      <p:pic>
        <p:nvPicPr>
          <p:cNvPr id="4" name="Picture 3" descr="Screen Shot 2014-04-21 at 4.19.59 PM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874" y="1468597"/>
            <a:ext cx="5053499" cy="1676412"/>
          </a:xfrm>
          <a:prstGeom prst="rect">
            <a:avLst/>
          </a:prstGeom>
        </p:spPr>
      </p:pic>
      <p:pic>
        <p:nvPicPr>
          <p:cNvPr id="6" name="Picture 5" descr="Screen Shot 2014-04-21 at 4.23.36 PM.png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36" r="9478"/>
          <a:stretch/>
        </p:blipFill>
        <p:spPr>
          <a:xfrm>
            <a:off x="180232" y="3093547"/>
            <a:ext cx="5053499" cy="1849503"/>
          </a:xfrm>
          <a:prstGeom prst="rect">
            <a:avLst/>
          </a:prstGeom>
          <a:effectLst/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5651500" cy="916464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latin typeface="Gill Sans"/>
                <a:cs typeface="Gill Sans"/>
              </a:rPr>
              <a:t>Results, Comparison</a:t>
            </a:r>
            <a:endParaRPr lang="en-US" dirty="0">
              <a:latin typeface="Gill Sans"/>
              <a:cs typeface="Gill Sans"/>
            </a:endParaRPr>
          </a:p>
        </p:txBody>
      </p:sp>
      <p:pic>
        <p:nvPicPr>
          <p:cNvPr id="9" name="test1.mpe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6219556" y="1625847"/>
            <a:ext cx="1377384" cy="1377384"/>
          </a:xfrm>
          <a:prstGeom prst="rect">
            <a:avLst/>
          </a:prstGeom>
        </p:spPr>
      </p:pic>
      <p:pic>
        <p:nvPicPr>
          <p:cNvPr id="10" name="test2.mpeg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6192914" y="3360246"/>
            <a:ext cx="1404026" cy="1404026"/>
          </a:xfrm>
          <a:prstGeom prst="rect">
            <a:avLst/>
          </a:prstGeom>
        </p:spPr>
      </p:pic>
      <p:pic>
        <p:nvPicPr>
          <p:cNvPr id="11" name="test3.mpeg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6192914" y="5140995"/>
            <a:ext cx="1374723" cy="137472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-32019" y="1106931"/>
            <a:ext cx="2081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     Percentage 25%     	                          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634192" y="6114120"/>
            <a:ext cx="101600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12245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200797" y="6114120"/>
            <a:ext cx="101600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16547</a:t>
            </a:r>
            <a:endParaRPr lang="en-US" dirty="0"/>
          </a:p>
        </p:txBody>
      </p:sp>
      <p:sp>
        <p:nvSpPr>
          <p:cNvPr id="14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4545341-E214-1846-89C6-3D128B912387}" type="slidenum">
              <a:rPr lang="en-US" sz="1600" smtClean="0">
                <a:solidFill>
                  <a:srgbClr val="000000"/>
                </a:solidFill>
              </a:rPr>
              <a:t>50</a:t>
            </a:fld>
            <a:endParaRPr lang="en-US" sz="1600" dirty="0">
              <a:solidFill>
                <a:srgbClr val="000000"/>
              </a:solidFill>
            </a:endParaRPr>
          </a:p>
        </p:txBody>
      </p:sp>
      <p:pic>
        <p:nvPicPr>
          <p:cNvPr id="15" name="Picture 14" descr="Screen Shot 2014-04-21 at 4.19.59 PM.png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99" r="33931"/>
          <a:stretch/>
        </p:blipFill>
        <p:spPr>
          <a:xfrm>
            <a:off x="292296" y="1470366"/>
            <a:ext cx="1656037" cy="1676412"/>
          </a:xfrm>
          <a:prstGeom prst="rect">
            <a:avLst/>
          </a:prstGeom>
        </p:spPr>
      </p:pic>
      <p:pic>
        <p:nvPicPr>
          <p:cNvPr id="16" name="Picture 15" descr="Screen Shot 2014-04-21 at 4.23.31 PM.png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456" r="36405" b="43502"/>
          <a:stretch/>
        </p:blipFill>
        <p:spPr>
          <a:xfrm>
            <a:off x="270869" y="4943050"/>
            <a:ext cx="1643586" cy="1770613"/>
          </a:xfrm>
          <a:prstGeom prst="rect">
            <a:avLst/>
          </a:prstGeom>
        </p:spPr>
      </p:pic>
      <p:pic>
        <p:nvPicPr>
          <p:cNvPr id="17" name="Picture 16" descr="Screen Shot 2014-04-21 at 4.23.36 PM.png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28" r="36230"/>
          <a:stretch/>
        </p:blipFill>
        <p:spPr>
          <a:xfrm>
            <a:off x="292296" y="3096970"/>
            <a:ext cx="1668488" cy="1849503"/>
          </a:xfrm>
          <a:prstGeom prst="rect">
            <a:avLst/>
          </a:prstGeom>
          <a:effectLst/>
        </p:spPr>
      </p:pic>
      <p:pic>
        <p:nvPicPr>
          <p:cNvPr id="18" name="Picture 17" descr="Screen Shot 2014-04-21 at 4.19.59 PM.png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194"/>
          <a:stretch/>
        </p:blipFill>
        <p:spPr>
          <a:xfrm>
            <a:off x="1844737" y="1468597"/>
            <a:ext cx="1657853" cy="1676412"/>
          </a:xfrm>
          <a:prstGeom prst="rect">
            <a:avLst/>
          </a:prstGeom>
        </p:spPr>
      </p:pic>
      <p:pic>
        <p:nvPicPr>
          <p:cNvPr id="20" name="Picture 19" descr="Screen Shot 2014-04-21 at 4.23.36 PM.png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36" r="62869"/>
          <a:stretch/>
        </p:blipFill>
        <p:spPr>
          <a:xfrm>
            <a:off x="1863599" y="3093547"/>
            <a:ext cx="1684495" cy="1849503"/>
          </a:xfrm>
          <a:prstGeom prst="rect">
            <a:avLst/>
          </a:prstGeom>
          <a:effectLst/>
        </p:spPr>
      </p:pic>
      <p:sp>
        <p:nvSpPr>
          <p:cNvPr id="12" name="TextBox 11"/>
          <p:cNvSpPr txBox="1"/>
          <p:nvPr/>
        </p:nvSpPr>
        <p:spPr>
          <a:xfrm>
            <a:off x="1161363" y="6121482"/>
            <a:ext cx="677334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9990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2278607" y="1107488"/>
            <a:ext cx="3134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  SVM</a:t>
            </a:r>
            <a:r>
              <a:rPr lang="en-US" dirty="0"/>
              <a:t>	 </a:t>
            </a:r>
            <a:r>
              <a:rPr lang="en-US" dirty="0" smtClean="0"/>
              <a:t>                Otsu	                        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1619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6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96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396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92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396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5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36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7" fill="hold">
                      <p:stCondLst>
                        <p:cond delay="0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0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41" repeatCount="indefinite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4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3" fill="hold">
                      <p:stCondLst>
                        <p:cond delay="0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47" repeatCount="indefinite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4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9" fill="hold">
                      <p:stCondLst>
                        <p:cond delay="0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5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  <p:bldLst>
      <p:bldP spid="7" grpId="0" animBg="1"/>
      <p:bldP spid="13" grpId="0" animBg="1"/>
      <p:bldP spid="12" grpId="0" animBg="1"/>
      <p:bldP spid="21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1" y="4942"/>
            <a:ext cx="7116778" cy="998732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latin typeface="Gill Sans"/>
                <a:cs typeface="Gill Sans"/>
              </a:rPr>
              <a:t>Two problems I am working on </a:t>
            </a:r>
            <a:endParaRPr lang="en-US" dirty="0">
              <a:latin typeface="Gill Sans"/>
              <a:cs typeface="Gill San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51980" y="1984471"/>
            <a:ext cx="7606220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2500" dirty="0" smtClean="0">
                <a:latin typeface="Arial"/>
                <a:cs typeface="Arial"/>
              </a:rPr>
              <a:t>Lossy compression</a:t>
            </a:r>
          </a:p>
          <a:p>
            <a:pPr marL="342900" indent="-342900">
              <a:buFontTx/>
              <a:buChar char="-"/>
            </a:pPr>
            <a:r>
              <a:rPr lang="en-US" sz="2500" dirty="0" smtClean="0">
                <a:latin typeface="Arial"/>
                <a:cs typeface="Arial"/>
              </a:rPr>
              <a:t>Improving the learning-based method</a:t>
            </a:r>
          </a:p>
          <a:p>
            <a:pPr marL="342900" indent="-342900">
              <a:buFontTx/>
              <a:buChar char="-"/>
            </a:pPr>
            <a:endParaRPr lang="en-US" sz="2500" dirty="0" smtClean="0"/>
          </a:p>
        </p:txBody>
      </p:sp>
      <p:sp>
        <p:nvSpPr>
          <p:cNvPr id="4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4545341-E214-1846-89C6-3D128B912387}" type="slidenum">
              <a:rPr lang="en-US" sz="1600" smtClean="0">
                <a:solidFill>
                  <a:srgbClr val="000000"/>
                </a:solidFill>
              </a:rPr>
              <a:t>51</a:t>
            </a:fld>
            <a:endParaRPr lang="en-US" sz="16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2172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1" y="4942"/>
            <a:ext cx="4828297" cy="998732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latin typeface="Gill Sans"/>
                <a:cs typeface="Gill Sans"/>
              </a:rPr>
              <a:t>Lossy Compression</a:t>
            </a:r>
            <a:endParaRPr lang="en-US" dirty="0">
              <a:latin typeface="Gill Sans"/>
              <a:cs typeface="Gill San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51980" y="1984471"/>
            <a:ext cx="7606220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2500" dirty="0" smtClean="0">
                <a:latin typeface="Arial"/>
                <a:cs typeface="Arial"/>
              </a:rPr>
              <a:t>We can do better if we allow lossy compression</a:t>
            </a:r>
          </a:p>
          <a:p>
            <a:pPr marL="800100" lvl="1" indent="-342900">
              <a:buFontTx/>
              <a:buChar char="-"/>
            </a:pPr>
            <a:r>
              <a:rPr lang="en-US" sz="2500" dirty="0" smtClean="0">
                <a:latin typeface="Arial"/>
                <a:cs typeface="Arial"/>
              </a:rPr>
              <a:t>Argue that the error introduced by lossy compression is like the error introduced by the random noise</a:t>
            </a:r>
          </a:p>
          <a:p>
            <a:pPr marL="800100" lvl="1" indent="-342900">
              <a:buFontTx/>
              <a:buChar char="-"/>
            </a:pPr>
            <a:r>
              <a:rPr lang="en-US" sz="2500" dirty="0" smtClean="0">
                <a:latin typeface="Arial"/>
                <a:cs typeface="Arial"/>
              </a:rPr>
              <a:t>Argue that the error introduced by lossy compression is under the error tolerance in the MSD analysis</a:t>
            </a:r>
          </a:p>
          <a:p>
            <a:pPr marL="342900" indent="-342900">
              <a:buFontTx/>
              <a:buChar char="-"/>
            </a:pPr>
            <a:endParaRPr lang="en-US" sz="2500" dirty="0">
              <a:latin typeface="Arial"/>
              <a:cs typeface="Arial"/>
            </a:endParaRPr>
          </a:p>
          <a:p>
            <a:pPr marL="342900" indent="-342900">
              <a:buFontTx/>
              <a:buChar char="-"/>
            </a:pPr>
            <a:endParaRPr lang="en-US" sz="2500" dirty="0" smtClean="0">
              <a:latin typeface="Arial"/>
              <a:cs typeface="Arial"/>
            </a:endParaRPr>
          </a:p>
          <a:p>
            <a:pPr marL="342900" indent="-342900">
              <a:buFontTx/>
              <a:buChar char="-"/>
            </a:pPr>
            <a:endParaRPr lang="en-US" sz="2500" dirty="0" smtClean="0">
              <a:latin typeface="Arial"/>
              <a:cs typeface="Arial"/>
            </a:endParaRPr>
          </a:p>
        </p:txBody>
      </p:sp>
      <p:sp>
        <p:nvSpPr>
          <p:cNvPr id="4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4545341-E214-1846-89C6-3D128B912387}" type="slidenum">
              <a:rPr lang="en-US" sz="1600" smtClean="0">
                <a:solidFill>
                  <a:srgbClr val="000000"/>
                </a:solidFill>
              </a:rPr>
              <a:t>52</a:t>
            </a:fld>
            <a:endParaRPr lang="en-US" sz="16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7666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942"/>
            <a:ext cx="3626296" cy="998732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latin typeface="Gill Sans"/>
                <a:cs typeface="Gill Sans"/>
              </a:rPr>
              <a:t>Conclusion</a:t>
            </a:r>
            <a:endParaRPr lang="en-US" dirty="0">
              <a:latin typeface="Gill Sans"/>
              <a:cs typeface="Gill San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51980" y="1984471"/>
            <a:ext cx="760622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2500" dirty="0" smtClean="0">
                <a:latin typeface="Arial"/>
                <a:cs typeface="Arial"/>
              </a:rPr>
              <a:t>Compression method based on correlation followed by mathematical morphology can give at most 100x compression</a:t>
            </a:r>
          </a:p>
          <a:p>
            <a:pPr marL="342900" indent="-342900">
              <a:buFontTx/>
              <a:buChar char="-"/>
            </a:pPr>
            <a:r>
              <a:rPr lang="en-US" sz="2500" dirty="0" smtClean="0">
                <a:latin typeface="Arial"/>
                <a:cs typeface="Arial"/>
              </a:rPr>
              <a:t>Extension: </a:t>
            </a:r>
            <a:r>
              <a:rPr lang="en-US" sz="2500" dirty="0">
                <a:latin typeface="Arial"/>
                <a:cs typeface="Arial"/>
              </a:rPr>
              <a:t>s</a:t>
            </a:r>
            <a:r>
              <a:rPr lang="en-US" sz="2500" dirty="0" smtClean="0">
                <a:latin typeface="Arial"/>
                <a:cs typeface="Arial"/>
              </a:rPr>
              <a:t>liding window</a:t>
            </a:r>
          </a:p>
          <a:p>
            <a:pPr marL="342900" indent="-342900">
              <a:buFontTx/>
              <a:buChar char="-"/>
            </a:pPr>
            <a:r>
              <a:rPr lang="en-US" sz="2500" dirty="0">
                <a:latin typeface="Arial"/>
                <a:cs typeface="Arial"/>
              </a:rPr>
              <a:t>A</a:t>
            </a:r>
            <a:r>
              <a:rPr lang="en-US" sz="2500" dirty="0" smtClean="0">
                <a:latin typeface="Arial"/>
                <a:cs typeface="Arial"/>
              </a:rPr>
              <a:t> nonparametric method using supervised learning</a:t>
            </a:r>
            <a:endParaRPr lang="en-US" sz="2500" dirty="0">
              <a:latin typeface="Arial"/>
              <a:cs typeface="Arial"/>
            </a:endParaRPr>
          </a:p>
          <a:p>
            <a:pPr marL="342900" indent="-342900">
              <a:buFontTx/>
              <a:buChar char="-"/>
            </a:pPr>
            <a:r>
              <a:rPr lang="en-US" sz="2500" dirty="0" smtClean="0">
                <a:latin typeface="Arial"/>
                <a:cs typeface="Arial"/>
              </a:rPr>
              <a:t>Future work involves improving the learning-based method</a:t>
            </a:r>
            <a:endParaRPr lang="en-US" sz="2500" dirty="0" smtClean="0"/>
          </a:p>
        </p:txBody>
      </p:sp>
      <p:sp>
        <p:nvSpPr>
          <p:cNvPr id="4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4545341-E214-1846-89C6-3D128B912387}" type="slidenum">
              <a:rPr lang="en-US" sz="1600" smtClean="0">
                <a:solidFill>
                  <a:srgbClr val="000000"/>
                </a:solidFill>
              </a:rPr>
              <a:t>53</a:t>
            </a:fld>
            <a:endParaRPr lang="en-US" sz="16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5222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Analysis-Aware compression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16677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Analysis-Aware compression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88029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Analysis-Aware compression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84668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Analysis-Aware compression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43205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Analysis-Aware compression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54786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XXX: more details on microscopy part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0287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Big </a:t>
            </a:r>
            <a:r>
              <a:rPr lang="en-US" dirty="0" smtClean="0"/>
              <a:t>picture </a:t>
            </a:r>
            <a:r>
              <a:rPr lang="en-US" dirty="0" smtClean="0"/>
              <a:t>idea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2209" y="1921564"/>
            <a:ext cx="6228521" cy="3737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55034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XXX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XXX: starting of BLE work</a:t>
            </a:r>
          </a:p>
          <a:p>
            <a:endParaRPr lang="en-US" dirty="0"/>
          </a:p>
          <a:p>
            <a:r>
              <a:rPr lang="en-US" dirty="0"/>
              <a:t>For the BLE part, mention bigger picture: why you need image transmission from beacon devices???? [ Fat beacon blog…. ], physical net, why there is a need … there is need for image to be transmitted. 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590036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8621367" cy="1325563"/>
          </a:xfrm>
        </p:spPr>
        <p:txBody>
          <a:bodyPr/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Challenge: Battery Life constraint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344" y="1468180"/>
            <a:ext cx="7593496" cy="4832225"/>
          </a:xfrm>
          <a:prstGeom prst="rect">
            <a:avLst/>
          </a:prstGeom>
        </p:spPr>
      </p:pic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5664" y="6355080"/>
            <a:ext cx="2057400" cy="365760"/>
          </a:xfrm>
        </p:spPr>
        <p:txBody>
          <a:bodyPr/>
          <a:lstStyle/>
          <a:p>
            <a:r>
              <a:rPr lang="en-US" dirty="0" smtClean="0"/>
              <a:t>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137627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7886700" cy="1325563"/>
          </a:xfrm>
        </p:spPr>
        <p:txBody>
          <a:bodyPr/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Challenge: BLE packet format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84758" y="3348532"/>
            <a:ext cx="6172200" cy="232316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/>
              <a:t>Limited broadcasting data packet size</a:t>
            </a:r>
          </a:p>
          <a:p>
            <a:pPr>
              <a:buFontTx/>
              <a:buChar char="-"/>
            </a:pPr>
            <a:r>
              <a:rPr lang="en-US" dirty="0"/>
              <a:t>4 Bytes in </a:t>
            </a:r>
            <a:r>
              <a:rPr lang="en-US" dirty="0" err="1"/>
              <a:t>iBeacon</a:t>
            </a:r>
            <a:r>
              <a:rPr lang="en-US" dirty="0"/>
              <a:t> mode (UUID is not changeable via API)</a:t>
            </a:r>
          </a:p>
          <a:p>
            <a:pPr>
              <a:buFontTx/>
              <a:buChar char="-"/>
            </a:pPr>
            <a:r>
              <a:rPr lang="en-US" dirty="0"/>
              <a:t>18 Bytes using </a:t>
            </a:r>
            <a:r>
              <a:rPr lang="en-US" dirty="0" err="1"/>
              <a:t>Eddystone</a:t>
            </a:r>
            <a:r>
              <a:rPr lang="en-US" dirty="0"/>
              <a:t> URL mode</a:t>
            </a:r>
          </a:p>
          <a:p>
            <a:pPr>
              <a:buFontTx/>
              <a:buChar char="-"/>
            </a:pPr>
            <a:r>
              <a:rPr lang="en-US" dirty="0"/>
              <a:t>Future: BLE 5.0 with 8x broadcasting capacity: ~256 bytes </a:t>
            </a:r>
          </a:p>
          <a:p>
            <a:pPr marL="0" lvl="1" indent="0">
              <a:buNone/>
            </a:pPr>
            <a:endParaRPr lang="en-US" dirty="0"/>
          </a:p>
          <a:p>
            <a:pPr marL="0" lvl="1" indent="0">
              <a:buNone/>
            </a:pPr>
            <a:r>
              <a:rPr lang="en-US" sz="2625" b="1" dirty="0"/>
              <a:t>-&gt; We must compress the images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45457-A933-A948-A25E-9F9DF88D102A}" type="slidenum">
              <a:rPr lang="en-US" smtClean="0"/>
              <a:t>62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2943" y="2023582"/>
            <a:ext cx="5262520" cy="110513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978400" y="1920480"/>
            <a:ext cx="137706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 err="1">
                <a:latin typeface="Helvetica"/>
                <a:cs typeface="Helvetica"/>
              </a:rPr>
              <a:t>iBeacon</a:t>
            </a:r>
            <a:r>
              <a:rPr lang="en-US" sz="1350" b="1" dirty="0">
                <a:latin typeface="Helvetica"/>
                <a:cs typeface="Helvetica"/>
              </a:rPr>
              <a:t> packet format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705919" y="5748315"/>
            <a:ext cx="454496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" dirty="0"/>
              <a:t>http://</a:t>
            </a:r>
            <a:r>
              <a:rPr lang="en-US" sz="750" dirty="0" err="1"/>
              <a:t>www.argenox.com</a:t>
            </a:r>
            <a:r>
              <a:rPr lang="en-US" sz="750" dirty="0"/>
              <a:t>/bluetooth-low-energy-ble-v4-0-development/library/a-</a:t>
            </a:r>
            <a:r>
              <a:rPr lang="en-US" sz="750" dirty="0" err="1"/>
              <a:t>ble</a:t>
            </a:r>
            <a:r>
              <a:rPr lang="en-US" sz="750" dirty="0"/>
              <a:t>-advertising-primer/</a:t>
            </a:r>
          </a:p>
          <a:p>
            <a:endParaRPr lang="en-US" sz="750" dirty="0"/>
          </a:p>
        </p:txBody>
      </p:sp>
      <p:sp>
        <p:nvSpPr>
          <p:cNvPr id="8" name="Rounded Rectangle 7"/>
          <p:cNvSpPr/>
          <p:nvPr/>
        </p:nvSpPr>
        <p:spPr>
          <a:xfrm>
            <a:off x="6057900" y="2689074"/>
            <a:ext cx="781469" cy="439638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923310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7886700" cy="1325563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Challenge: Conventional compression is not good enough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5900" y="2057400"/>
            <a:ext cx="6172200" cy="547934"/>
          </a:xfrm>
        </p:spPr>
        <p:txBody>
          <a:bodyPr>
            <a:noAutofit/>
          </a:bodyPr>
          <a:lstStyle/>
          <a:p>
            <a:pPr marL="342900" lvl="1" indent="0">
              <a:buNone/>
            </a:pPr>
            <a:r>
              <a:rPr lang="en-US" sz="1950" dirty="0"/>
              <a:t>A typical simple shape 64x64 JPEG format image: 400 bytes ~ 2KB</a:t>
            </a:r>
          </a:p>
          <a:p>
            <a:pPr marL="342900" lvl="1" indent="0">
              <a:buNone/>
            </a:pPr>
            <a:r>
              <a:rPr lang="en-US" sz="1950" dirty="0"/>
              <a:t>For the “Lena” image:</a:t>
            </a:r>
          </a:p>
          <a:p>
            <a:endParaRPr lang="en-US" sz="1950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45457-A933-A948-A25E-9F9DF88D102A}" type="slidenum">
              <a:rPr lang="en-US" smtClean="0"/>
              <a:t>63</a:t>
            </a:fld>
            <a:endParaRPr lang="en-US"/>
          </a:p>
        </p:txBody>
      </p:sp>
      <p:pic>
        <p:nvPicPr>
          <p:cNvPr id="4" name="Picture 3" descr="lena_smal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9181" y="3169341"/>
            <a:ext cx="609600" cy="609600"/>
          </a:xfrm>
          <a:prstGeom prst="rect">
            <a:avLst/>
          </a:prstGeom>
        </p:spPr>
      </p:pic>
      <p:pic>
        <p:nvPicPr>
          <p:cNvPr id="5" name="Picture 4" descr="lena_small_q20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4543" y="3167275"/>
            <a:ext cx="609600" cy="609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43000" y="4022395"/>
            <a:ext cx="1218732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Default quality</a:t>
            </a:r>
          </a:p>
          <a:p>
            <a:r>
              <a:rPr lang="en-US" sz="1350" dirty="0"/>
              <a:t>8549 Bytes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387654" y="4012051"/>
            <a:ext cx="1092543" cy="7155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Quantization</a:t>
            </a:r>
          </a:p>
          <a:p>
            <a:r>
              <a:rPr lang="en-US" sz="1350" dirty="0"/>
              <a:t> level 20 </a:t>
            </a:r>
          </a:p>
          <a:p>
            <a:r>
              <a:rPr lang="en-US" sz="1350" dirty="0"/>
              <a:t>1077 Bytes</a:t>
            </a:r>
          </a:p>
        </p:txBody>
      </p:sp>
      <p:pic>
        <p:nvPicPr>
          <p:cNvPr id="8" name="Picture 7" descr="lena_bw_small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5948" y="3169341"/>
            <a:ext cx="609600" cy="609600"/>
          </a:xfrm>
          <a:prstGeom prst="rect">
            <a:avLst/>
          </a:prstGeom>
        </p:spPr>
      </p:pic>
      <p:pic>
        <p:nvPicPr>
          <p:cNvPr id="9" name="Picture 8" descr="lena_bw_small_q20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8633" y="3169341"/>
            <a:ext cx="609600" cy="609600"/>
          </a:xfrm>
          <a:prstGeom prst="rect">
            <a:avLst/>
          </a:prstGeom>
        </p:spPr>
      </p:pic>
      <p:pic>
        <p:nvPicPr>
          <p:cNvPr id="10" name="Picture 9" descr="lena_edge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73" y="3169341"/>
            <a:ext cx="609600" cy="6096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018608" y="4008786"/>
            <a:ext cx="893820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Simple threshold</a:t>
            </a:r>
          </a:p>
          <a:p>
            <a:r>
              <a:rPr lang="en-US" sz="1350" dirty="0"/>
              <a:t>637 Bytes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559042" y="4022395"/>
            <a:ext cx="1218732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Default quality</a:t>
            </a:r>
          </a:p>
          <a:p>
            <a:r>
              <a:rPr lang="en-US" sz="1350" dirty="0"/>
              <a:t>1382 Bytes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809764" y="4012051"/>
            <a:ext cx="1131015" cy="7155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Quantization </a:t>
            </a:r>
          </a:p>
          <a:p>
            <a:r>
              <a:rPr lang="en-US" sz="1350" dirty="0"/>
              <a:t>Level 20</a:t>
            </a:r>
          </a:p>
          <a:p>
            <a:r>
              <a:rPr lang="en-US" sz="1350" dirty="0"/>
              <a:t>732 Bytes</a:t>
            </a:r>
          </a:p>
        </p:txBody>
      </p:sp>
      <p:pic>
        <p:nvPicPr>
          <p:cNvPr id="17" name="Picture 16" descr="lena_canny.jp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0" y="3169341"/>
            <a:ext cx="609600" cy="6096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7088008" y="4006731"/>
            <a:ext cx="957955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Canny</a:t>
            </a:r>
          </a:p>
          <a:p>
            <a:r>
              <a:rPr lang="en-US" sz="1350" dirty="0"/>
              <a:t>1268 Bytes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088007" y="4697760"/>
            <a:ext cx="869790" cy="7155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Chain</a:t>
            </a:r>
          </a:p>
          <a:p>
            <a:r>
              <a:rPr lang="en-US" sz="1350" dirty="0"/>
              <a:t>Coding:</a:t>
            </a:r>
          </a:p>
          <a:p>
            <a:r>
              <a:rPr lang="en-US" sz="1350" dirty="0"/>
              <a:t>427 Bytes</a:t>
            </a:r>
          </a:p>
        </p:txBody>
      </p:sp>
    </p:spTree>
    <p:extLst>
      <p:ext uri="{BB962C8B-B14F-4D97-AF65-F5344CB8AC3E}">
        <p14:creationId xmlns:p14="http://schemas.microsoft.com/office/powerpoint/2010/main" val="647891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7469" y="1402947"/>
            <a:ext cx="4084983" cy="129832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7886700" cy="1325563"/>
          </a:xfrm>
        </p:spPr>
        <p:txBody>
          <a:bodyPr/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Today’s talk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6344" y="1703980"/>
            <a:ext cx="78867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500" dirty="0" smtClean="0"/>
              <a:t>Constraint data type (DCOSS 16)</a:t>
            </a:r>
          </a:p>
          <a:p>
            <a:pPr marL="0" indent="0">
              <a:buNone/>
            </a:pPr>
            <a:endParaRPr lang="en-US" sz="2500" dirty="0" smtClean="0"/>
          </a:p>
          <a:p>
            <a:pPr marL="0" indent="0">
              <a:buNone/>
            </a:pPr>
            <a:endParaRPr lang="en-US" sz="2500" dirty="0" smtClean="0"/>
          </a:p>
          <a:p>
            <a:pPr marL="0" indent="0">
              <a:buNone/>
            </a:pPr>
            <a:r>
              <a:rPr lang="en-US" sz="2500" dirty="0" smtClean="0"/>
              <a:t>Make use of hardware (IOTDI 17)</a:t>
            </a:r>
          </a:p>
          <a:p>
            <a:pPr marL="0" indent="0">
              <a:buNone/>
            </a:pPr>
            <a:endParaRPr lang="en-US" sz="2500" dirty="0" smtClean="0"/>
          </a:p>
          <a:p>
            <a:pPr marL="0" indent="0">
              <a:buNone/>
            </a:pPr>
            <a:endParaRPr lang="en-US" sz="2500" dirty="0" smtClean="0"/>
          </a:p>
          <a:p>
            <a:pPr marL="0" indent="0">
              <a:buNone/>
            </a:pPr>
            <a:r>
              <a:rPr lang="en-US" sz="2500" dirty="0" smtClean="0"/>
              <a:t>Application in another domain: microscopy video	(Microscopy Research and Techniques)</a:t>
            </a:r>
          </a:p>
          <a:p>
            <a:pPr marL="0" indent="0">
              <a:buNone/>
            </a:pPr>
            <a:r>
              <a:rPr lang="en-US" sz="2500" dirty="0"/>
              <a:t>	</a:t>
            </a:r>
            <a:endParaRPr lang="en-US" sz="25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45457-A933-A948-A25E-9F9DF88D102A}" type="slidenum">
              <a:rPr lang="en-US" smtClean="0"/>
              <a:t>64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1723" y="2939287"/>
            <a:ext cx="2733627" cy="1669037"/>
          </a:xfrm>
          <a:prstGeom prst="rect">
            <a:avLst/>
          </a:prstGeom>
        </p:spPr>
      </p:pic>
      <p:pic>
        <p:nvPicPr>
          <p:cNvPr id="7" name="Picture 6" descr="HCA2014.A.3.pdf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70" t="33029" r="20378" b="51572"/>
          <a:stretch/>
        </p:blipFill>
        <p:spPr>
          <a:xfrm>
            <a:off x="5781723" y="5299355"/>
            <a:ext cx="2733627" cy="1169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162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4956587" y="3837111"/>
            <a:ext cx="3175214" cy="25160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/>
              <a:buChar char="•"/>
            </a:pPr>
            <a:r>
              <a:rPr lang="en-US" sz="1575" b="1" dirty="0">
                <a:latin typeface="Helvetica"/>
                <a:cs typeface="Helvetica"/>
              </a:rPr>
              <a:t>Devices that broadcast small pack of data to nearby portable electronic devices.</a:t>
            </a:r>
          </a:p>
          <a:p>
            <a:pPr marL="214313" indent="-214313">
              <a:buFont typeface="Arial"/>
              <a:buChar char="•"/>
            </a:pPr>
            <a:r>
              <a:rPr lang="en-US" sz="1575" b="1" dirty="0">
                <a:latin typeface="Helvetica"/>
                <a:cs typeface="Helvetica"/>
              </a:rPr>
              <a:t>Protocol designed to enable devices with low power consumption. </a:t>
            </a:r>
          </a:p>
          <a:p>
            <a:pPr marL="214313" indent="-214313">
              <a:buFont typeface="Arial"/>
              <a:buChar char="•"/>
            </a:pPr>
            <a:r>
              <a:rPr lang="en-US" sz="1575" b="1" dirty="0">
                <a:latin typeface="Helvetica"/>
                <a:cs typeface="Helvetica"/>
              </a:rPr>
              <a:t>Only transmits small packets.</a:t>
            </a:r>
          </a:p>
          <a:p>
            <a:pPr marL="214313" indent="-214313">
              <a:buFont typeface="Arial"/>
              <a:buChar char="•"/>
            </a:pPr>
            <a:r>
              <a:rPr lang="en-US" sz="1575" b="1" dirty="0">
                <a:latin typeface="Helvetica"/>
                <a:cs typeface="Helvetica"/>
              </a:rPr>
              <a:t>Long lifetime: 3~5 years</a:t>
            </a:r>
          </a:p>
          <a:p>
            <a:pPr marL="214313" indent="-214313">
              <a:buFont typeface="Arial"/>
              <a:buChar char="•"/>
            </a:pPr>
            <a:endParaRPr lang="en-US" sz="1575" b="1" dirty="0">
              <a:latin typeface="Helvetica"/>
              <a:cs typeface="Helvetica"/>
            </a:endParaRPr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463826" y="235907"/>
            <a:ext cx="8335617" cy="1444774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Background: BLE 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Beacon technology</a:t>
            </a:r>
          </a:p>
        </p:txBody>
      </p:sp>
      <p:pic>
        <p:nvPicPr>
          <p:cNvPr id="16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rcRect t="2914" b="2914"/>
          <a:stretch>
            <a:fillRect/>
          </a:stretch>
        </p:blipFill>
        <p:spPr>
          <a:xfrm>
            <a:off x="5070488" y="1868617"/>
            <a:ext cx="2995360" cy="1647332"/>
          </a:xfr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3890" y="1868617"/>
            <a:ext cx="3482697" cy="1306011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9603" y="3993547"/>
            <a:ext cx="1246254" cy="1246254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86278" y="4032421"/>
            <a:ext cx="1527309" cy="1098851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703245" y="5699921"/>
            <a:ext cx="3429000" cy="3231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750" dirty="0"/>
              <a:t>http://</a:t>
            </a:r>
            <a:r>
              <a:rPr lang="en-US" sz="750" dirty="0" err="1"/>
              <a:t>blog.estimote.com</a:t>
            </a:r>
            <a:r>
              <a:rPr lang="en-US" sz="750" dirty="0"/>
              <a:t>/post/57087851702/preorder-for-</a:t>
            </a:r>
            <a:r>
              <a:rPr lang="en-US" sz="750" dirty="0" err="1"/>
              <a:t>estimote</a:t>
            </a:r>
            <a:r>
              <a:rPr lang="en-US" sz="750" dirty="0"/>
              <a:t>-beacons-available-shipping</a:t>
            </a:r>
          </a:p>
        </p:txBody>
      </p:sp>
      <p:sp>
        <p:nvSpPr>
          <p:cNvPr id="25" name="Rectangle 24"/>
          <p:cNvSpPr/>
          <p:nvPr/>
        </p:nvSpPr>
        <p:spPr>
          <a:xfrm>
            <a:off x="2306506" y="2013317"/>
            <a:ext cx="83388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 err="1">
                <a:solidFill>
                  <a:schemeClr val="accent2">
                    <a:lumMod val="75000"/>
                  </a:schemeClr>
                </a:solidFill>
                <a:latin typeface="Helvetica"/>
                <a:cs typeface="Helvetica"/>
              </a:rPr>
              <a:t>Estimote</a:t>
            </a:r>
            <a:endParaRPr lang="en-US" sz="1200" b="1" dirty="0">
              <a:solidFill>
                <a:schemeClr val="accent2">
                  <a:lumMod val="75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703245" y="6101806"/>
            <a:ext cx="3429000" cy="20774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750" dirty="0"/>
              <a:t>http://</a:t>
            </a:r>
            <a:r>
              <a:rPr lang="en-US" sz="750" dirty="0" err="1"/>
              <a:t>localz.com</a:t>
            </a:r>
            <a:r>
              <a:rPr lang="en-US" sz="750" dirty="0"/>
              <a:t>/blog/</a:t>
            </a:r>
            <a:r>
              <a:rPr lang="en-US" sz="750" dirty="0" err="1"/>
              <a:t>ibeacon</a:t>
            </a:r>
            <a:r>
              <a:rPr lang="en-US" sz="750" dirty="0"/>
              <a:t>-</a:t>
            </a:r>
            <a:r>
              <a:rPr lang="en-US" sz="750" dirty="0" err="1"/>
              <a:t>ble</a:t>
            </a:r>
            <a:r>
              <a:rPr lang="en-US" sz="750" dirty="0"/>
              <a:t>-hardware-commercial-comparison/</a:t>
            </a:r>
          </a:p>
        </p:txBody>
      </p:sp>
      <p:sp>
        <p:nvSpPr>
          <p:cNvPr id="27" name="Rectangle 26"/>
          <p:cNvSpPr/>
          <p:nvPr/>
        </p:nvSpPr>
        <p:spPr>
          <a:xfrm>
            <a:off x="3230214" y="1828650"/>
            <a:ext cx="94185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accent2">
                    <a:lumMod val="75000"/>
                  </a:schemeClr>
                </a:solidFill>
                <a:latin typeface="Helvetica"/>
                <a:cs typeface="Helvetica"/>
              </a:rPr>
              <a:t>Qualcomm Gimbal</a:t>
            </a:r>
          </a:p>
        </p:txBody>
      </p:sp>
      <p:sp>
        <p:nvSpPr>
          <p:cNvPr id="28" name="Rectangle 27"/>
          <p:cNvSpPr/>
          <p:nvPr/>
        </p:nvSpPr>
        <p:spPr>
          <a:xfrm>
            <a:off x="1482801" y="2452851"/>
            <a:ext cx="57900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 err="1">
                <a:solidFill>
                  <a:schemeClr val="accent2">
                    <a:lumMod val="75000"/>
                  </a:schemeClr>
                </a:solidFill>
                <a:latin typeface="Helvetica"/>
                <a:cs typeface="Helvetica"/>
              </a:rPr>
              <a:t>GeLo</a:t>
            </a:r>
            <a:endParaRPr lang="en-US" sz="1200" b="1" dirty="0">
              <a:solidFill>
                <a:schemeClr val="accent2">
                  <a:lumMod val="75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3099031" y="2645416"/>
            <a:ext cx="109036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>
                <a:solidFill>
                  <a:schemeClr val="accent2">
                    <a:lumMod val="75000"/>
                  </a:schemeClr>
                </a:solidFill>
                <a:latin typeface="Helvetica"/>
                <a:cs typeface="Helvetica"/>
              </a:rPr>
              <a:t>KST Particle</a:t>
            </a:r>
          </a:p>
        </p:txBody>
      </p:sp>
      <p:sp>
        <p:nvSpPr>
          <p:cNvPr id="30" name="Rectangle 29"/>
          <p:cNvSpPr/>
          <p:nvPr/>
        </p:nvSpPr>
        <p:spPr>
          <a:xfrm>
            <a:off x="4172068" y="1870489"/>
            <a:ext cx="16514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 err="1">
                <a:solidFill>
                  <a:schemeClr val="accent2">
                    <a:lumMod val="75000"/>
                  </a:schemeClr>
                </a:solidFill>
                <a:latin typeface="Helvetica"/>
                <a:cs typeface="Helvetica"/>
              </a:rPr>
              <a:t>RedBear</a:t>
            </a:r>
            <a:r>
              <a:rPr lang="en-US" sz="1200" b="1" dirty="0">
                <a:solidFill>
                  <a:schemeClr val="accent2">
                    <a:lumMod val="75000"/>
                  </a:schemeClr>
                </a:solidFill>
                <a:latin typeface="Helvetica"/>
                <a:cs typeface="Helvetica"/>
              </a:rPr>
              <a:t> Beacon B1</a:t>
            </a:r>
          </a:p>
        </p:txBody>
      </p:sp>
      <p:sp>
        <p:nvSpPr>
          <p:cNvPr id="31" name="Rectangle 30"/>
          <p:cNvSpPr/>
          <p:nvPr/>
        </p:nvSpPr>
        <p:spPr>
          <a:xfrm>
            <a:off x="1428372" y="1828651"/>
            <a:ext cx="98937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 err="1">
                <a:solidFill>
                  <a:schemeClr val="accent2">
                    <a:lumMod val="75000"/>
                  </a:schemeClr>
                </a:solidFill>
                <a:latin typeface="Helvetica"/>
                <a:cs typeface="Helvetica"/>
              </a:rPr>
              <a:t>StickNFind</a:t>
            </a:r>
            <a:endParaRPr lang="en-US" sz="1200" b="1" dirty="0">
              <a:solidFill>
                <a:schemeClr val="accent2">
                  <a:lumMod val="75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32" name="Slide Number Placeholder 3"/>
          <p:cNvSpPr txBox="1">
            <a:spLocks/>
          </p:cNvSpPr>
          <p:nvPr/>
        </p:nvSpPr>
        <p:spPr>
          <a:xfrm>
            <a:off x="6455664" y="6355080"/>
            <a:ext cx="2057400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9372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7" grpId="0"/>
      <p:bldP spid="28" grpId="0"/>
      <p:bldP spid="29" grpId="0"/>
      <p:bldP spid="30" grpId="0"/>
      <p:bldP spid="31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0175" y="1920479"/>
            <a:ext cx="6334125" cy="40802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7886700" cy="1325563"/>
          </a:xfrm>
        </p:spPr>
        <p:txBody>
          <a:bodyPr/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Background: BLE Beacon technology application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45457-A933-A948-A25E-9F9DF88D102A}" type="slidenum">
              <a:rPr lang="en-US" smtClean="0"/>
              <a:t>66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143000" y="5713692"/>
            <a:ext cx="3429000" cy="20774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750" dirty="0"/>
              <a:t>http://</a:t>
            </a:r>
            <a:r>
              <a:rPr lang="en-US" sz="750" dirty="0" err="1"/>
              <a:t>prismdevkit.com</a:t>
            </a:r>
            <a:r>
              <a:rPr lang="en-US" sz="750" dirty="0"/>
              <a:t>/lesson-8-an-intro-to-estimote-beacons/</a:t>
            </a:r>
          </a:p>
        </p:txBody>
      </p:sp>
    </p:spTree>
    <p:extLst>
      <p:ext uri="{BB962C8B-B14F-4D97-AF65-F5344CB8AC3E}">
        <p14:creationId xmlns:p14="http://schemas.microsoft.com/office/powerpoint/2010/main" val="1830447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914399" y="2318318"/>
          <a:ext cx="6538664" cy="25319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4666"/>
                <a:gridCol w="1634666"/>
                <a:gridCol w="1634666"/>
                <a:gridCol w="1634666"/>
              </a:tblGrid>
              <a:tr h="811701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Method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Binary Image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/>
                        <a:t>Color Image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Result small enough for</a:t>
                      </a:r>
                      <a:r>
                        <a:rPr lang="en-US" sz="1500" baseline="0" dirty="0" smtClean="0"/>
                        <a:t> BLE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</a:tr>
              <a:tr h="344055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/>
                        <a:t>Chain-coding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500" dirty="0" smtClean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✖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500" dirty="0" smtClean="0"/>
                    </a:p>
                  </a:txBody>
                  <a:tcPr marL="68580" marR="68580" marT="34290" marB="34290"/>
                </a:tc>
              </a:tr>
              <a:tr h="344055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JPEG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500" dirty="0" smtClean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500" dirty="0" smtClean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✖</a:t>
                      </a:r>
                      <a:endParaRPr lang="en-US" sz="1500" dirty="0" smtClean="0"/>
                    </a:p>
                  </a:txBody>
                  <a:tcPr marL="68580" marR="68580" marT="34290" marB="34290"/>
                </a:tc>
              </a:tr>
              <a:tr h="344055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Shapiro et al.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500" dirty="0" smtClean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500" dirty="0" smtClean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✖</a:t>
                      </a:r>
                      <a:endParaRPr lang="en-US" sz="1500" dirty="0" smtClean="0"/>
                    </a:p>
                  </a:txBody>
                  <a:tcPr marL="68580" marR="68580" marT="34290" marB="34290"/>
                </a:tc>
              </a:tr>
              <a:tr h="344055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Lu et al.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500" dirty="0" smtClean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500" dirty="0" smtClean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✖</a:t>
                      </a:r>
                      <a:endParaRPr lang="en-US" sz="1500" dirty="0" smtClean="0"/>
                    </a:p>
                  </a:txBody>
                  <a:tcPr marL="68580" marR="68580" marT="34290" marB="34290"/>
                </a:tc>
              </a:tr>
              <a:tr h="344055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Our method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500" dirty="0" smtClean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500" dirty="0" smtClean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500" dirty="0" smtClean="0"/>
                    </a:p>
                  </a:txBody>
                  <a:tcPr marL="68580" marR="68580" marT="34290" marB="34290"/>
                </a:tc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466344" y="237743"/>
            <a:ext cx="5422277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/>
              <a:t>Related work</a:t>
            </a: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5664" y="6355080"/>
            <a:ext cx="2057400" cy="365760"/>
          </a:xfrm>
        </p:spPr>
        <p:txBody>
          <a:bodyPr/>
          <a:lstStyle/>
          <a:p>
            <a:fld id="{14545341-E214-1846-89C6-3D128B912387}" type="slidenum">
              <a:rPr lang="en-US" smtClean="0"/>
              <a:t>67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0162" y="352357"/>
            <a:ext cx="4205801" cy="2427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67975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atches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02" t="6626" r="9593" b="12048"/>
          <a:stretch/>
        </p:blipFill>
        <p:spPr>
          <a:xfrm>
            <a:off x="1227018" y="1986777"/>
            <a:ext cx="2328182" cy="183696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7886700" cy="1325563"/>
          </a:xfrm>
        </p:spPr>
        <p:txBody>
          <a:bodyPr/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Patch-based compression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45457-A933-A948-A25E-9F9DF88D102A}" type="slidenum">
              <a:rPr lang="en-US" smtClean="0"/>
              <a:t>68</a:t>
            </a:fld>
            <a:endParaRPr lang="en-US"/>
          </a:p>
        </p:txBody>
      </p:sp>
      <p:pic>
        <p:nvPicPr>
          <p:cNvPr id="4" name="Picture 3" descr="spirals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068" y="4252845"/>
            <a:ext cx="6408032" cy="159630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9663" y="2216124"/>
            <a:ext cx="1387778" cy="1367518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2747722" y="1952443"/>
            <a:ext cx="180190" cy="199199"/>
          </a:xfrm>
          <a:prstGeom prst="roundRect">
            <a:avLst/>
          </a:prstGeom>
          <a:noFill/>
          <a:ln w="28575" cmpd="sng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4494879" y="2216125"/>
            <a:ext cx="180190" cy="199199"/>
          </a:xfrm>
          <a:prstGeom prst="roundRect">
            <a:avLst/>
          </a:prstGeom>
          <a:noFill/>
          <a:ln w="28575" cmpd="sng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4957521" y="3333568"/>
            <a:ext cx="180190" cy="199199"/>
          </a:xfrm>
          <a:prstGeom prst="roundRect">
            <a:avLst/>
          </a:prstGeom>
          <a:noFill/>
          <a:ln w="28575" cmpd="sng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2154445" y="3073680"/>
            <a:ext cx="180190" cy="199199"/>
          </a:xfrm>
          <a:prstGeom prst="roundRect">
            <a:avLst/>
          </a:prstGeom>
          <a:noFill/>
          <a:ln w="28575" cmpd="sng">
            <a:solidFill>
              <a:srgbClr val="17375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5226943" y="2488565"/>
            <a:ext cx="180190" cy="199199"/>
          </a:xfrm>
          <a:prstGeom prst="roundRect">
            <a:avLst/>
          </a:prstGeom>
          <a:noFill/>
          <a:ln w="28575" cmpd="sng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rgbClr val="558ED5"/>
              </a:solidFill>
            </a:endParaRPr>
          </a:p>
        </p:txBody>
      </p:sp>
      <p:cxnSp>
        <p:nvCxnSpPr>
          <p:cNvPr id="14" name="Curved Connector 13"/>
          <p:cNvCxnSpPr>
            <a:stCxn id="7" idx="3"/>
            <a:endCxn id="9" idx="1"/>
          </p:cNvCxnSpPr>
          <p:nvPr/>
        </p:nvCxnSpPr>
        <p:spPr>
          <a:xfrm>
            <a:off x="2927911" y="2052043"/>
            <a:ext cx="1566968" cy="263681"/>
          </a:xfrm>
          <a:prstGeom prst="curvedConnector3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urved Connector 16"/>
          <p:cNvCxnSpPr>
            <a:stCxn id="7" idx="2"/>
            <a:endCxn id="10" idx="2"/>
          </p:cNvCxnSpPr>
          <p:nvPr/>
        </p:nvCxnSpPr>
        <p:spPr>
          <a:xfrm rot="16200000" flipH="1">
            <a:off x="3252155" y="1737304"/>
            <a:ext cx="1381124" cy="2209799"/>
          </a:xfrm>
          <a:prstGeom prst="curvedConnector3">
            <a:avLst>
              <a:gd name="adj1" fmla="val 112414"/>
            </a:avLst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urved Connector 19"/>
          <p:cNvCxnSpPr>
            <a:stCxn id="11" idx="2"/>
            <a:endCxn id="12" idx="1"/>
          </p:cNvCxnSpPr>
          <p:nvPr/>
        </p:nvCxnSpPr>
        <p:spPr>
          <a:xfrm rot="5400000" flipH="1" flipV="1">
            <a:off x="3393383" y="1439320"/>
            <a:ext cx="684714" cy="2982403"/>
          </a:xfrm>
          <a:prstGeom prst="curvedConnector4">
            <a:avLst>
              <a:gd name="adj1" fmla="val -25040"/>
              <a:gd name="adj2" fmla="val 51510"/>
            </a:avLst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5796645" y="1818634"/>
            <a:ext cx="250371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13" indent="-214313">
              <a:buFont typeface="Arial"/>
              <a:buChar char="•"/>
            </a:pPr>
            <a:r>
              <a:rPr lang="en-US" sz="1500" b="1" dirty="0">
                <a:latin typeface="Helvetica"/>
                <a:cs typeface="Helvetica"/>
              </a:rPr>
              <a:t>Patches are matched based on Structural Similarity (SSIM) </a:t>
            </a:r>
          </a:p>
          <a:p>
            <a:pPr marL="214313" indent="-214313">
              <a:buFont typeface="Arial"/>
              <a:buChar char="•"/>
            </a:pPr>
            <a:r>
              <a:rPr lang="en-US" sz="1500" b="1" dirty="0">
                <a:latin typeface="Helvetica"/>
                <a:cs typeface="Helvetica"/>
              </a:rPr>
              <a:t>Beacons store / broadcast indices of patches</a:t>
            </a:r>
          </a:p>
        </p:txBody>
      </p:sp>
    </p:spTree>
    <p:extLst>
      <p:ext uri="{BB962C8B-B14F-4D97-AF65-F5344CB8AC3E}">
        <p14:creationId xmlns:p14="http://schemas.microsoft.com/office/powerpoint/2010/main" val="939715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7886700" cy="1325563"/>
          </a:xfrm>
        </p:spPr>
        <p:txBody>
          <a:bodyPr/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Patch-based compression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Set of spiral patches derived from K-means clustering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45457-A933-A948-A25E-9F9DF88D102A}" type="slidenum">
              <a:rPr lang="en-US" smtClean="0"/>
              <a:t>69</a:t>
            </a:fld>
            <a:endParaRPr lang="en-US"/>
          </a:p>
        </p:txBody>
      </p:sp>
      <p:pic>
        <p:nvPicPr>
          <p:cNvPr id="4" name="Picture 3" descr="patches_k_means_with_thresholding_throwing_out_multiple_zero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3456" y="2482292"/>
            <a:ext cx="3791770" cy="3127233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3194382" y="2689074"/>
            <a:ext cx="3192201" cy="1308446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3194382" y="3997519"/>
            <a:ext cx="3192201" cy="1308446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116944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slide talk about the size computation of JPEG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271491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7886700" cy="1325563"/>
          </a:xfrm>
        </p:spPr>
        <p:txBody>
          <a:bodyPr/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Compression result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45457-A933-A948-A25E-9F9DF88D102A}" type="slidenum">
              <a:rPr lang="en-US" smtClean="0"/>
              <a:t>70</a:t>
            </a:fld>
            <a:endParaRPr lang="en-US"/>
          </a:p>
        </p:txBody>
      </p:sp>
      <p:pic>
        <p:nvPicPr>
          <p:cNvPr id="5" name="Picture 4" descr="twos_larg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242" y="1920478"/>
            <a:ext cx="3626151" cy="143261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0110" y="3695800"/>
            <a:ext cx="3686283" cy="1898106"/>
          </a:xfrm>
          <a:prstGeom prst="rect">
            <a:avLst/>
          </a:prstGeom>
        </p:spPr>
      </p:pic>
      <p:sp>
        <p:nvSpPr>
          <p:cNvPr id="4" name="Rounded Rectangle 3"/>
          <p:cNvSpPr/>
          <p:nvPr/>
        </p:nvSpPr>
        <p:spPr>
          <a:xfrm>
            <a:off x="3728160" y="4165002"/>
            <a:ext cx="774501" cy="544313"/>
          </a:xfrm>
          <a:prstGeom prst="roundRect">
            <a:avLst/>
          </a:prstGeom>
          <a:noFill/>
          <a:ln w="19050" cmpd="sng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" name="TextBox 5"/>
          <p:cNvSpPr txBox="1"/>
          <p:nvPr/>
        </p:nvSpPr>
        <p:spPr>
          <a:xfrm>
            <a:off x="5835394" y="3280301"/>
            <a:ext cx="230167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latin typeface="Helvetica"/>
                <a:cs typeface="Helvetica"/>
              </a:rPr>
              <a:t>CR: compression ratio</a:t>
            </a:r>
          </a:p>
        </p:txBody>
      </p:sp>
    </p:spTree>
    <p:extLst>
      <p:ext uri="{BB962C8B-B14F-4D97-AF65-F5344CB8AC3E}">
        <p14:creationId xmlns:p14="http://schemas.microsoft.com/office/powerpoint/2010/main" val="1245952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7886700" cy="1325563"/>
          </a:xfrm>
        </p:spPr>
        <p:txBody>
          <a:bodyPr/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Overall Process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45457-A933-A948-A25E-9F9DF88D102A}" type="slidenum">
              <a:rPr lang="en-US" smtClean="0"/>
              <a:t>71</a:t>
            </a:fld>
            <a:endParaRPr lang="en-US"/>
          </a:p>
        </p:txBody>
      </p:sp>
      <p:pic>
        <p:nvPicPr>
          <p:cNvPr id="4" name="Picture 3" descr="algo_overview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6351" y="1784017"/>
            <a:ext cx="3733500" cy="3951579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2671070" y="1746993"/>
            <a:ext cx="837299" cy="1130497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3508369" y="1784018"/>
            <a:ext cx="1245482" cy="1130497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4345667" y="1793641"/>
            <a:ext cx="1894389" cy="1130497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2670241" y="1746992"/>
            <a:ext cx="3768674" cy="1256109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2671070" y="3127869"/>
            <a:ext cx="1674597" cy="1130497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4219244" y="3003102"/>
            <a:ext cx="2110607" cy="1275355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3204020" y="4258366"/>
            <a:ext cx="2449928" cy="1277887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62402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7886700" cy="1325563"/>
          </a:xfrm>
        </p:spPr>
        <p:txBody>
          <a:bodyPr/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Evaluation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45457-A933-A948-A25E-9F9DF88D102A}" type="slidenum">
              <a:rPr lang="en-US" smtClean="0"/>
              <a:t>72</a:t>
            </a:fld>
            <a:endParaRPr lang="en-US"/>
          </a:p>
        </p:txBody>
      </p:sp>
      <p:pic>
        <p:nvPicPr>
          <p:cNvPr id="4" name="Picture 3" descr="images_diagr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109" y="1673967"/>
            <a:ext cx="4794062" cy="4243828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1510352" y="1870425"/>
            <a:ext cx="3788777" cy="2474807"/>
          </a:xfrm>
          <a:prstGeom prst="roundRect">
            <a:avLst>
              <a:gd name="adj" fmla="val 5248"/>
            </a:avLst>
          </a:prstGeom>
          <a:noFill/>
          <a:ln w="28575" cmpd="sng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1531285" y="4355700"/>
            <a:ext cx="3548054" cy="439637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1531284" y="4795336"/>
            <a:ext cx="3767846" cy="701327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299129" y="1922350"/>
            <a:ext cx="285154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Helvetica"/>
                <a:cs typeface="Helvetica"/>
              </a:rPr>
              <a:t>Varying parameters (beacon number, image type, k-means settings</a:t>
            </a:r>
            <a:r>
              <a:rPr lang="is-IS" b="1" dirty="0">
                <a:latin typeface="Helvetica"/>
                <a:cs typeface="Helvetica"/>
              </a:rPr>
              <a:t>..)</a:t>
            </a:r>
            <a:endParaRPr lang="en-US" b="1" dirty="0">
              <a:latin typeface="Helvetica"/>
              <a:cs typeface="Helvetica"/>
            </a:endParaRPr>
          </a:p>
          <a:p>
            <a:r>
              <a:rPr lang="en-US" b="1" dirty="0">
                <a:latin typeface="Helvetica"/>
                <a:cs typeface="Helvetica"/>
              </a:rPr>
              <a:t>Plot image quality vs. device lifetime.</a:t>
            </a:r>
          </a:p>
          <a:p>
            <a:r>
              <a:rPr lang="en-US" b="1" dirty="0">
                <a:latin typeface="Helvetica"/>
                <a:cs typeface="Helvetica"/>
              </a:rPr>
              <a:t>Life time is estimated from API. We did not wait 60 months!</a:t>
            </a:r>
          </a:p>
        </p:txBody>
      </p:sp>
      <p:pic>
        <p:nvPicPr>
          <p:cNvPr id="9" name="Picture 8" descr="lena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7686" y="4626608"/>
            <a:ext cx="609600" cy="609600"/>
          </a:xfrm>
          <a:prstGeom prst="rect">
            <a:avLst/>
          </a:prstGeom>
          <a:ln>
            <a:solidFill>
              <a:srgbClr val="948A54"/>
            </a:solidFill>
          </a:ln>
        </p:spPr>
      </p:pic>
      <p:pic>
        <p:nvPicPr>
          <p:cNvPr id="10" name="Picture 9" descr="saturn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5027897"/>
            <a:ext cx="609600" cy="609600"/>
          </a:xfrm>
          <a:prstGeom prst="rect">
            <a:avLst/>
          </a:prstGeom>
          <a:ln>
            <a:solidFill>
              <a:srgbClr val="948A54"/>
            </a:solidFill>
          </a:ln>
        </p:spPr>
      </p:pic>
      <p:pic>
        <p:nvPicPr>
          <p:cNvPr id="12" name="Picture 11" descr="tire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4527" y="5027897"/>
            <a:ext cx="609600" cy="609600"/>
          </a:xfrm>
          <a:prstGeom prst="rect">
            <a:avLst/>
          </a:prstGeom>
          <a:ln>
            <a:solidFill>
              <a:srgbClr val="948A54"/>
            </a:solidFill>
          </a:ln>
        </p:spPr>
      </p:pic>
    </p:spTree>
    <p:extLst>
      <p:ext uri="{BB962C8B-B14F-4D97-AF65-F5344CB8AC3E}">
        <p14:creationId xmlns:p14="http://schemas.microsoft.com/office/powerpoint/2010/main" val="967801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7886700" cy="1325563"/>
          </a:xfrm>
        </p:spPr>
        <p:txBody>
          <a:bodyPr/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Evaluation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45457-A933-A948-A25E-9F9DF88D102A}" type="slidenum">
              <a:rPr lang="en-US" smtClean="0"/>
              <a:t>73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9624" y="2012023"/>
            <a:ext cx="5102779" cy="247747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189624" y="4764408"/>
            <a:ext cx="4805527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>
                <a:latin typeface="Helvetica"/>
                <a:cs typeface="Helvetica"/>
              </a:rPr>
              <a:t>Adding more Beacons gives a better image quality, but when the number of Beacons is larger than 3 the improvement is not significant.  </a:t>
            </a:r>
          </a:p>
        </p:txBody>
      </p:sp>
    </p:spTree>
    <p:extLst>
      <p:ext uri="{BB962C8B-B14F-4D97-AF65-F5344CB8AC3E}">
        <p14:creationId xmlns:p14="http://schemas.microsoft.com/office/powerpoint/2010/main" val="679615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7886700" cy="1325563"/>
          </a:xfrm>
        </p:spPr>
        <p:txBody>
          <a:bodyPr/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Evaluation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45457-A933-A948-A25E-9F9DF88D102A}" type="slidenum">
              <a:rPr lang="en-US" smtClean="0"/>
              <a:t>74</a:t>
            </a:fld>
            <a:endParaRPr lang="en-US"/>
          </a:p>
        </p:txBody>
      </p:sp>
      <p:pic>
        <p:nvPicPr>
          <p:cNvPr id="3" name="Picture 2" descr="plot3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545" y="2075455"/>
            <a:ext cx="6354555" cy="224656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189624" y="4764408"/>
            <a:ext cx="48055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>
                <a:latin typeface="Helvetica"/>
                <a:cs typeface="Helvetica"/>
              </a:rPr>
              <a:t>K-means on multiple spiral patches performs better than using single spiral. K-means on MNIST patches  outperforms K-means on spiral patches on the Alpha-Numeric dataset.</a:t>
            </a:r>
          </a:p>
        </p:txBody>
      </p:sp>
    </p:spTree>
    <p:extLst>
      <p:ext uri="{BB962C8B-B14F-4D97-AF65-F5344CB8AC3E}">
        <p14:creationId xmlns:p14="http://schemas.microsoft.com/office/powerpoint/2010/main" val="2073115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3" descr="us1.pdf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76" t="-31595" r="-13971" b="1"/>
          <a:stretch/>
        </p:blipFill>
        <p:spPr>
          <a:xfrm>
            <a:off x="2354583" y="2609794"/>
            <a:ext cx="4812330" cy="2634926"/>
          </a:xfr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45457-A933-A948-A25E-9F9DF88D102A}" type="slidenum">
              <a:rPr lang="en-US" smtClean="0"/>
              <a:t>75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466344" y="237744"/>
            <a:ext cx="7590978" cy="857250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Reading-writing into Beacon</a:t>
            </a:r>
          </a:p>
        </p:txBody>
      </p:sp>
      <p:pic>
        <p:nvPicPr>
          <p:cNvPr id="9" name="Picture 8" descr="drawn_img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4583" y="2144762"/>
            <a:ext cx="4536248" cy="611579"/>
          </a:xfrm>
          <a:prstGeom prst="rect">
            <a:avLst/>
          </a:prstGeom>
        </p:spPr>
      </p:pic>
      <p:sp>
        <p:nvSpPr>
          <p:cNvPr id="3" name="Up-Down Arrow 2"/>
          <p:cNvSpPr/>
          <p:nvPr/>
        </p:nvSpPr>
        <p:spPr>
          <a:xfrm rot="1043354">
            <a:off x="3484245" y="2589230"/>
            <a:ext cx="167678" cy="1996391"/>
          </a:xfrm>
          <a:prstGeom prst="upDownArrow">
            <a:avLst>
              <a:gd name="adj1" fmla="val 50000"/>
              <a:gd name="adj2" fmla="val 98165"/>
            </a:avLst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rgbClr val="00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891393" y="5244719"/>
            <a:ext cx="140153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>
                <a:latin typeface="Helvetica"/>
                <a:cs typeface="Helvetica"/>
              </a:rPr>
              <a:t>12 participants</a:t>
            </a:r>
          </a:p>
        </p:txBody>
      </p:sp>
    </p:spTree>
    <p:extLst>
      <p:ext uri="{BB962C8B-B14F-4D97-AF65-F5344CB8AC3E}">
        <p14:creationId xmlns:p14="http://schemas.microsoft.com/office/powerpoint/2010/main" val="992668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7307" y="1930029"/>
            <a:ext cx="2705732" cy="139670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6172200" cy="857250"/>
          </a:xfrm>
        </p:spPr>
        <p:txBody>
          <a:bodyPr/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Navigation test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45457-A933-A948-A25E-9F9DF88D102A}" type="slidenum">
              <a:rPr lang="en-US" smtClean="0"/>
              <a:t>76</a:t>
            </a:fld>
            <a:endParaRPr lang="en-US"/>
          </a:p>
        </p:txBody>
      </p:sp>
      <p:pic>
        <p:nvPicPr>
          <p:cNvPr id="6" name="Picture 5" descr="us2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8029" y="3618045"/>
            <a:ext cx="3020170" cy="217770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7468" y="1930029"/>
            <a:ext cx="2990850" cy="3952875"/>
          </a:xfrm>
          <a:prstGeom prst="rect">
            <a:avLst/>
          </a:prstGeom>
        </p:spPr>
      </p:pic>
      <p:sp>
        <p:nvSpPr>
          <p:cNvPr id="5" name="Smiley Face 4"/>
          <p:cNvSpPr/>
          <p:nvPr/>
        </p:nvSpPr>
        <p:spPr>
          <a:xfrm>
            <a:off x="3727639" y="3095417"/>
            <a:ext cx="239711" cy="231322"/>
          </a:xfrm>
          <a:prstGeom prst="smileyFace">
            <a:avLst/>
          </a:prstGeom>
          <a:solidFill>
            <a:schemeClr val="bg1"/>
          </a:solidFill>
          <a:ln w="381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Smiley Face 7"/>
          <p:cNvSpPr/>
          <p:nvPr/>
        </p:nvSpPr>
        <p:spPr>
          <a:xfrm>
            <a:off x="2141047" y="5399787"/>
            <a:ext cx="239711" cy="231322"/>
          </a:xfrm>
          <a:prstGeom prst="smileyFace">
            <a:avLst/>
          </a:prstGeom>
          <a:solidFill>
            <a:schemeClr val="bg1"/>
          </a:solidFill>
          <a:ln w="381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15621" y="3754118"/>
            <a:ext cx="323831" cy="32918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87619" y="3812075"/>
            <a:ext cx="323743" cy="329184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95516" y="4420867"/>
            <a:ext cx="334717" cy="329184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47498" y="3842499"/>
            <a:ext cx="324752" cy="327458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26792" y="3853462"/>
            <a:ext cx="326463" cy="329184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006966" y="3920015"/>
            <a:ext cx="329184" cy="329184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17" name="TextBox 16"/>
          <p:cNvSpPr txBox="1"/>
          <p:nvPr/>
        </p:nvSpPr>
        <p:spPr>
          <a:xfrm>
            <a:off x="1267468" y="1585568"/>
            <a:ext cx="140153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>
                <a:latin typeface="Helvetica"/>
                <a:cs typeface="Helvetica"/>
              </a:rPr>
              <a:t>5 participants</a:t>
            </a:r>
          </a:p>
        </p:txBody>
      </p:sp>
    </p:spTree>
    <p:extLst>
      <p:ext uri="{BB962C8B-B14F-4D97-AF65-F5344CB8AC3E}">
        <p14:creationId xmlns:p14="http://schemas.microsoft.com/office/powerpoint/2010/main" val="1477029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1.85185E-6 C 0.00452 -0.06574 0.00903 -0.13125 -0.0059 -0.15602 C -0.02083 -0.18079 -0.04496 -0.14907 -0.08923 -0.14815 C -0.1335 -0.14722 -0.2401 -0.16435 -0.27187 -0.15069 C -0.30364 -0.13704 -0.27847 -0.09722 -0.27986 -0.06597 C -0.28125 -0.03472 -0.28975 0.01898 -0.27986 0.03704 C -0.26996 0.05509 -0.22986 0.03704 -0.22031 0.04236 C -0.21076 0.04769 -0.21649 0.05833 -0.22222 0.06898 " pathEditMode="relative" ptsTypes="aaaaaaaA">
                                      <p:cBhvr>
                                        <p:cTn id="10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-7.40741E-6 C -0.01562 -0.00765 -0.03108 -0.01505 0.00399 -0.01853 C 0.03906 -0.022 0.1724 -0.01945 0.21042 -0.0213 C 0.24844 -0.02316 0.22778 0.00254 0.23212 -0.02917 C 0.23646 -0.06089 0.23629 -0.13635 0.23611 -0.21158 " pathEditMode="relative" ptsTypes="aaaaA">
                                      <p:cBhvr>
                                        <p:cTn id="22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5" grpId="2" animBg="1"/>
      <p:bldP spid="8" grpId="0" animBg="1"/>
      <p:bldP spid="8" grpId="1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Color image: approach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Region of interest 	</a:t>
            </a:r>
          </a:p>
          <a:p>
            <a:pPr lvl="1"/>
            <a:r>
              <a:rPr lang="en-US" dirty="0" smtClean="0"/>
              <a:t>Foreground, adaptive encoding:  </a:t>
            </a:r>
          </a:p>
          <a:p>
            <a:pPr lvl="2"/>
            <a:r>
              <a:rPr lang="en-US" dirty="0" smtClean="0"/>
              <a:t>DCT </a:t>
            </a:r>
          </a:p>
          <a:p>
            <a:pPr lvl="2"/>
            <a:r>
              <a:rPr lang="en-US" dirty="0" smtClean="0"/>
              <a:t>Wavelet</a:t>
            </a:r>
          </a:p>
          <a:p>
            <a:pPr lvl="2"/>
            <a:r>
              <a:rPr lang="en-US" dirty="0" smtClean="0"/>
              <a:t>Triangle mesh </a:t>
            </a:r>
          </a:p>
          <a:p>
            <a:pPr lvl="1"/>
            <a:r>
              <a:rPr lang="en-US" dirty="0" smtClean="0"/>
              <a:t>Background:</a:t>
            </a:r>
          </a:p>
          <a:p>
            <a:pPr lvl="2"/>
            <a:r>
              <a:rPr lang="en-US" dirty="0" smtClean="0"/>
              <a:t>Down sample -&gt; DCT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45457-A933-A948-A25E-9F9DF88D102A}" type="slidenum">
              <a:rPr lang="en-US" smtClean="0"/>
              <a:t>77</a:t>
            </a:fld>
            <a:endParaRPr lang="en-US"/>
          </a:p>
        </p:txBody>
      </p:sp>
      <p:pic>
        <p:nvPicPr>
          <p:cNvPr id="6" name="Picture 5" descr="thr_40_size_103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289" y="2368520"/>
            <a:ext cx="609600" cy="609600"/>
          </a:xfrm>
          <a:prstGeom prst="rect">
            <a:avLst/>
          </a:prstGeom>
        </p:spPr>
      </p:pic>
      <p:pic>
        <p:nvPicPr>
          <p:cNvPr id="7" name="Picture 6" descr="thr_3_size_483.64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289" y="2997761"/>
            <a:ext cx="609600" cy="609600"/>
          </a:xfrm>
          <a:prstGeom prst="rect">
            <a:avLst/>
          </a:prstGeom>
        </p:spPr>
      </p:pic>
      <p:pic>
        <p:nvPicPr>
          <p:cNvPr id="8" name="Picture 7" descr="numtri_8_size_189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289" y="362700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581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Segmentation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Generating an accurate segmentation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Apply a good encoding method for foreground region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45457-A933-A948-A25E-9F9DF88D102A}" type="slidenum">
              <a:rPr lang="en-US" smtClean="0"/>
              <a:t>78</a:t>
            </a:fld>
            <a:endParaRPr lang="en-US"/>
          </a:p>
        </p:txBody>
      </p:sp>
      <p:pic>
        <p:nvPicPr>
          <p:cNvPr id="5" name="Picture 4" descr="block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2738" y="2681697"/>
            <a:ext cx="6136151" cy="1043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771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Image encoding</a:t>
            </a:r>
          </a:p>
        </p:txBody>
      </p:sp>
      <p:pic>
        <p:nvPicPr>
          <p:cNvPr id="5" name="Content Placeholder 4" descr="encoding_details.pdf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9099" r="-59099"/>
          <a:stretch>
            <a:fillRect/>
          </a:stretch>
        </p:blipFill>
        <p:spPr>
          <a:xfrm>
            <a:off x="611168" y="2087428"/>
            <a:ext cx="6172200" cy="3394472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45457-A933-A948-A25E-9F9DF88D102A}" type="slidenum">
              <a:rPr lang="en-US" smtClean="0"/>
              <a:t>79</a:t>
            </a:fld>
            <a:endParaRPr lang="en-US"/>
          </a:p>
        </p:txBody>
      </p:sp>
      <p:sp>
        <p:nvSpPr>
          <p:cNvPr id="19" name="Rectangular Callout 18"/>
          <p:cNvSpPr/>
          <p:nvPr/>
        </p:nvSpPr>
        <p:spPr>
          <a:xfrm>
            <a:off x="5108826" y="1829969"/>
            <a:ext cx="2892175" cy="1739522"/>
          </a:xfrm>
          <a:prstGeom prst="wedgeRectCallout">
            <a:avLst>
              <a:gd name="adj1" fmla="val -63860"/>
              <a:gd name="adj2" fmla="val 59103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" name="Rounded Rectangle 5"/>
          <p:cNvSpPr/>
          <p:nvPr/>
        </p:nvSpPr>
        <p:spPr>
          <a:xfrm>
            <a:off x="2594611" y="4054144"/>
            <a:ext cx="698201" cy="213753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3322270" y="3840391"/>
            <a:ext cx="579377" cy="287094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3965863" y="3646279"/>
            <a:ext cx="780299" cy="213753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10" name="Content Placeholder 5"/>
          <p:cNvSpPr txBox="1">
            <a:spLocks/>
          </p:cNvSpPr>
          <p:nvPr/>
        </p:nvSpPr>
        <p:spPr>
          <a:xfrm>
            <a:off x="1181524" y="3840391"/>
            <a:ext cx="1119473" cy="591531"/>
          </a:xfrm>
          <a:prstGeom prst="rect">
            <a:avLst/>
          </a:prstGeom>
        </p:spPr>
        <p:txBody>
          <a:bodyPr vert="horz" lIns="68580" tIns="34290" rIns="68580" bIns="34290" rtlCol="0">
            <a:normAutofit fontScale="550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75" dirty="0"/>
              <a:t>Reduce frequency component coefficients / quantization</a:t>
            </a:r>
          </a:p>
          <a:p>
            <a:pPr marL="0" indent="0">
              <a:buNone/>
            </a:pPr>
            <a:endParaRPr lang="en-US" sz="2400" dirty="0"/>
          </a:p>
        </p:txBody>
      </p:sp>
      <p:cxnSp>
        <p:nvCxnSpPr>
          <p:cNvPr id="11" name="Curved Connector 10"/>
          <p:cNvCxnSpPr>
            <a:endCxn id="6" idx="1"/>
          </p:cNvCxnSpPr>
          <p:nvPr/>
        </p:nvCxnSpPr>
        <p:spPr>
          <a:xfrm flipV="1">
            <a:off x="2102279" y="4161020"/>
            <a:ext cx="492330" cy="106877"/>
          </a:xfrm>
          <a:prstGeom prst="curvedConnector3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urved Connector 11"/>
          <p:cNvCxnSpPr/>
          <p:nvPr/>
        </p:nvCxnSpPr>
        <p:spPr>
          <a:xfrm flipV="1">
            <a:off x="2102281" y="3891793"/>
            <a:ext cx="1190531" cy="149219"/>
          </a:xfrm>
          <a:prstGeom prst="curvedConnector3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5"/>
          <p:cNvSpPr txBox="1">
            <a:spLocks/>
          </p:cNvSpPr>
          <p:nvPr/>
        </p:nvSpPr>
        <p:spPr>
          <a:xfrm>
            <a:off x="5156044" y="3683233"/>
            <a:ext cx="1119473" cy="591531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dirty="0"/>
              <a:t>Reduce mesh density</a:t>
            </a:r>
          </a:p>
          <a:p>
            <a:pPr marL="0" indent="0">
              <a:buNone/>
            </a:pPr>
            <a:endParaRPr lang="en-US" sz="1200" dirty="0"/>
          </a:p>
        </p:txBody>
      </p:sp>
      <p:cxnSp>
        <p:nvCxnSpPr>
          <p:cNvPr id="15" name="Curved Connector 14"/>
          <p:cNvCxnSpPr>
            <a:endCxn id="9" idx="3"/>
          </p:cNvCxnSpPr>
          <p:nvPr/>
        </p:nvCxnSpPr>
        <p:spPr>
          <a:xfrm rot="10800000">
            <a:off x="4746160" y="3753155"/>
            <a:ext cx="379439" cy="87236"/>
          </a:xfrm>
          <a:prstGeom prst="curvedConnector3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8" name="Content Placeholder 5" descr="triangularization_process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8" b="1878"/>
          <a:stretch>
            <a:fillRect/>
          </a:stretch>
        </p:blipFill>
        <p:spPr>
          <a:xfrm>
            <a:off x="5179764" y="1892106"/>
            <a:ext cx="2757946" cy="1626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269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6" grpId="0" animBg="1"/>
      <p:bldP spid="8" grpId="0" animBg="1"/>
      <p:bldP spid="9" grpId="0" animBg="1"/>
      <p:bldP spid="10" grpId="0"/>
      <p:bldP spid="1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Summary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9286" y="1292465"/>
            <a:ext cx="6042991" cy="4532244"/>
          </a:xfrm>
        </p:spPr>
      </p:pic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5664" y="6355080"/>
            <a:ext cx="2057400" cy="365760"/>
          </a:xfrm>
        </p:spPr>
        <p:txBody>
          <a:bodyPr/>
          <a:lstStyle/>
          <a:p>
            <a:r>
              <a:rPr lang="en-US" dirty="0" smtClean="0"/>
              <a:t>34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480821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System</a:t>
            </a:r>
          </a:p>
        </p:txBody>
      </p:sp>
      <p:pic>
        <p:nvPicPr>
          <p:cNvPr id="5" name="Content Placeholder 4" descr="image_processing_process.pdf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663" r="-5663"/>
          <a:stretch>
            <a:fillRect/>
          </a:stretch>
        </p:blipFill>
        <p:spPr>
          <a:xfrm>
            <a:off x="1967078" y="2281758"/>
            <a:ext cx="5460684" cy="3003166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45457-A933-A948-A25E-9F9DF88D102A}" type="slidenum">
              <a:rPr lang="en-US" smtClean="0"/>
              <a:t>80</a:t>
            </a:fld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2943709" y="3572938"/>
            <a:ext cx="772115" cy="358136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cxnSp>
        <p:nvCxnSpPr>
          <p:cNvPr id="7" name="Curved Connector 6"/>
          <p:cNvCxnSpPr/>
          <p:nvPr/>
        </p:nvCxnSpPr>
        <p:spPr>
          <a:xfrm rot="10800000" flipV="1">
            <a:off x="3715826" y="3037406"/>
            <a:ext cx="1797049" cy="812804"/>
          </a:xfrm>
          <a:prstGeom prst="curvedConnector3">
            <a:avLst>
              <a:gd name="adj1" fmla="val 26503"/>
            </a:avLst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5"/>
          <p:cNvSpPr txBox="1">
            <a:spLocks/>
          </p:cNvSpPr>
          <p:nvPr/>
        </p:nvSpPr>
        <p:spPr>
          <a:xfrm>
            <a:off x="5498163" y="2573543"/>
            <a:ext cx="1477881" cy="59153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dirty="0"/>
              <a:t>How to find a good pair of images?</a:t>
            </a:r>
          </a:p>
          <a:p>
            <a:pPr marL="0" indent="0">
              <a:buNone/>
            </a:pPr>
            <a:r>
              <a:rPr lang="en-US" sz="1200" dirty="0"/>
              <a:t>- Use IMU signal</a:t>
            </a:r>
          </a:p>
        </p:txBody>
      </p:sp>
    </p:spTree>
    <p:extLst>
      <p:ext uri="{BB962C8B-B14F-4D97-AF65-F5344CB8AC3E}">
        <p14:creationId xmlns:p14="http://schemas.microsoft.com/office/powerpoint/2010/main" val="207442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1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Video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45457-A933-A948-A25E-9F9DF88D102A}" type="slidenum">
              <a:rPr lang="en-US" smtClean="0"/>
              <a:t>81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66344" y="1563307"/>
            <a:ext cx="7886700" cy="4351338"/>
          </a:xfrm>
        </p:spPr>
        <p:txBody>
          <a:bodyPr/>
          <a:lstStyle/>
          <a:p>
            <a:r>
              <a:rPr lang="en-US" dirty="0" smtClean="0"/>
              <a:t>XXX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8810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Evaluation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IMU-guided view capture</a:t>
            </a:r>
          </a:p>
          <a:p>
            <a:pPr lvl="1"/>
            <a:r>
              <a:rPr lang="en-US" altLang="zh-CN" dirty="0" smtClean="0"/>
              <a:t>Sensor readings: rotation vector, acceleration vector</a:t>
            </a:r>
          </a:p>
          <a:p>
            <a:pPr lvl="1"/>
            <a:r>
              <a:rPr lang="en-US" altLang="zh-CN" dirty="0" smtClean="0"/>
              <a:t>Train a decision tree model</a:t>
            </a:r>
          </a:p>
          <a:p>
            <a:pPr lvl="1"/>
            <a:r>
              <a:rPr lang="en-US" altLang="zh-CN" dirty="0" smtClean="0"/>
              <a:t>Use the model and IMU reading to predict the good pair of images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45457-A933-A948-A25E-9F9DF88D102A}" type="slidenum">
              <a:rPr lang="en-US" smtClean="0"/>
              <a:t>82</a:t>
            </a:fld>
            <a:endParaRPr lang="en-US"/>
          </a:p>
        </p:txBody>
      </p:sp>
      <p:pic>
        <p:nvPicPr>
          <p:cNvPr id="3" name="Picture 2" descr="accuracy_cropped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7506" y="4135922"/>
            <a:ext cx="3300789" cy="1488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045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Evaluation</a:t>
            </a:r>
          </a:p>
        </p:txBody>
      </p:sp>
      <p:pic>
        <p:nvPicPr>
          <p:cNvPr id="7" name="Content Placeholder 6" descr="grid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4875" y="1825625"/>
            <a:ext cx="4374249" cy="4351338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45457-A933-A948-A25E-9F9DF88D102A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301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Evaluation</a:t>
            </a:r>
          </a:p>
        </p:txBody>
      </p:sp>
      <p:pic>
        <p:nvPicPr>
          <p:cNvPr id="5" name="Content Placeholder 4" descr="cropped_vs_jpeg.pdf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8650" y="2451894"/>
            <a:ext cx="5346700" cy="30988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45457-A933-A948-A25E-9F9DF88D102A}" type="slidenum">
              <a:rPr lang="en-US" smtClean="0"/>
              <a:t>84</a:t>
            </a:fld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2363189" y="3212410"/>
            <a:ext cx="774501" cy="544313"/>
          </a:xfrm>
          <a:prstGeom prst="roundRect">
            <a:avLst/>
          </a:prstGeom>
          <a:noFill/>
          <a:ln w="19050" cmpd="sng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87495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Evaluation</a:t>
            </a:r>
          </a:p>
        </p:txBody>
      </p:sp>
      <p:pic>
        <p:nvPicPr>
          <p:cNvPr id="5" name="Content Placeholder 4" descr="diff_types_cropped.pdf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2133" b="-12133"/>
          <a:stretch>
            <a:fillRect/>
          </a:stretch>
        </p:blipFill>
        <p:spPr>
          <a:xfrm>
            <a:off x="3815547" y="1776664"/>
            <a:ext cx="3376863" cy="1857144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45457-A933-A948-A25E-9F9DF88D102A}" type="slidenum">
              <a:rPr lang="en-US" smtClean="0"/>
              <a:t>85</a:t>
            </a:fld>
            <a:endParaRPr lang="en-US"/>
          </a:p>
        </p:txBody>
      </p:sp>
      <p:pic>
        <p:nvPicPr>
          <p:cNvPr id="6" name="Picture 5" descr="diff_n_beacons_cropped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7296" y="3633808"/>
            <a:ext cx="3694853" cy="1685153"/>
          </a:xfrm>
          <a:prstGeom prst="rect">
            <a:avLst/>
          </a:prstGeom>
        </p:spPr>
      </p:pic>
      <p:sp>
        <p:nvSpPr>
          <p:cNvPr id="7" name="Content Placeholder 5"/>
          <p:cNvSpPr txBox="1">
            <a:spLocks/>
          </p:cNvSpPr>
          <p:nvPr/>
        </p:nvSpPr>
        <p:spPr>
          <a:xfrm>
            <a:off x="1374342" y="2069268"/>
            <a:ext cx="3300298" cy="1137135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75" dirty="0"/>
              <a:t>Varying image type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8" name="Content Placeholder 5"/>
          <p:cNvSpPr txBox="1">
            <a:spLocks/>
          </p:cNvSpPr>
          <p:nvPr/>
        </p:nvSpPr>
        <p:spPr>
          <a:xfrm>
            <a:off x="1374342" y="3752806"/>
            <a:ext cx="3300298" cy="1137135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75" dirty="0"/>
              <a:t>Varying number of </a:t>
            </a:r>
          </a:p>
          <a:p>
            <a:pPr marL="0" indent="0">
              <a:buNone/>
            </a:pPr>
            <a:r>
              <a:rPr lang="en-US" sz="1875" dirty="0"/>
              <a:t>beacons</a:t>
            </a:r>
          </a:p>
          <a:p>
            <a:pPr marL="0" indent="0">
              <a:buNone/>
            </a:pPr>
            <a:endParaRPr lang="en-US" sz="1875" dirty="0"/>
          </a:p>
        </p:txBody>
      </p:sp>
    </p:spTree>
    <p:extLst>
      <p:ext uri="{BB962C8B-B14F-4D97-AF65-F5344CB8AC3E}">
        <p14:creationId xmlns:p14="http://schemas.microsoft.com/office/powerpoint/2010/main" val="1399680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Evaluation (User Study)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Recognize objects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45457-A933-A948-A25E-9F9DF88D102A}" type="slidenum">
              <a:rPr lang="en-US" smtClean="0"/>
              <a:t>86</a:t>
            </a:fld>
            <a:endParaRPr lang="en-US"/>
          </a:p>
        </p:txBody>
      </p:sp>
      <p:pic>
        <p:nvPicPr>
          <p:cNvPr id="3" name="Picture 2" descr="study_cropped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8146" y="3662397"/>
            <a:ext cx="3719510" cy="1447141"/>
          </a:xfrm>
          <a:prstGeom prst="rect">
            <a:avLst/>
          </a:prstGeom>
        </p:spPr>
      </p:pic>
      <p:pic>
        <p:nvPicPr>
          <p:cNvPr id="5" name="Picture 4" descr="confusio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4717" y="2542209"/>
            <a:ext cx="2965622" cy="1051434"/>
          </a:xfrm>
          <a:prstGeom prst="rect">
            <a:avLst/>
          </a:prstGeom>
        </p:spPr>
      </p:pic>
      <p:pic>
        <p:nvPicPr>
          <p:cNvPr id="7" name="Picture 6" descr="compression_mat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3278" y="3744485"/>
            <a:ext cx="2002990" cy="1991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803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45457-A933-A948-A25E-9F9DF88D102A}" type="slidenum">
              <a:rPr lang="en-US" smtClean="0"/>
              <a:t>87</a:t>
            </a:fld>
            <a:endParaRPr lang="en-US"/>
          </a:p>
        </p:txBody>
      </p:sp>
      <p:pic>
        <p:nvPicPr>
          <p:cNvPr id="9" name="Picture 8" descr="fig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8975" y="1920480"/>
            <a:ext cx="5630924" cy="2145596"/>
          </a:xfrm>
          <a:prstGeom prst="rect">
            <a:avLst/>
          </a:prstGeom>
        </p:spPr>
      </p:pic>
      <p:pic>
        <p:nvPicPr>
          <p:cNvPr id="10" name="Picture 9" descr="photo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4059331"/>
            <a:ext cx="6750697" cy="1816633"/>
          </a:xfrm>
          <a:prstGeom prst="rect">
            <a:avLst/>
          </a:prstGeom>
        </p:spPr>
      </p:pic>
      <p:sp>
        <p:nvSpPr>
          <p:cNvPr id="13" name="Title 1"/>
          <p:cNvSpPr txBox="1">
            <a:spLocks/>
          </p:cNvSpPr>
          <p:nvPr/>
        </p:nvSpPr>
        <p:spPr>
          <a:xfrm>
            <a:off x="466343" y="237744"/>
            <a:ext cx="8200579" cy="13390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/>
              <a:t>Another example: augmented reality</a:t>
            </a:r>
          </a:p>
        </p:txBody>
      </p:sp>
      <p:sp>
        <p:nvSpPr>
          <p:cNvPr id="14" name="Slide Number Placeholder 3"/>
          <p:cNvSpPr txBox="1">
            <a:spLocks/>
          </p:cNvSpPr>
          <p:nvPr/>
        </p:nvSpPr>
        <p:spPr>
          <a:xfrm>
            <a:off x="6172200" y="5738814"/>
            <a:ext cx="16002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4545341-E214-1846-89C6-3D128B912387}" type="slidenum">
              <a:rPr lang="en-US" sz="900"/>
              <a:pPr/>
              <a:t>87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57378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XXXX more details on MARBLE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849836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XXXX more details on MARBLE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88770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59470" y="1528633"/>
            <a:ext cx="6127181" cy="3400399"/>
          </a:xfrm>
        </p:spPr>
        <p:txBody>
          <a:bodyPr>
            <a:noAutofit/>
          </a:bodyPr>
          <a:lstStyle/>
          <a:p>
            <a:pPr algn="l"/>
            <a:r>
              <a:rPr lang="en-US" dirty="0"/>
              <a:t>Three new types of </a:t>
            </a:r>
            <a:r>
              <a:rPr lang="en-US" dirty="0">
                <a:solidFill>
                  <a:srgbClr val="FF0000"/>
                </a:solidFill>
              </a:rPr>
              <a:t>mismatch</a:t>
            </a:r>
            <a:r>
              <a:rPr lang="en-US" dirty="0"/>
              <a:t> between video/image generator and consumer start to appear in modern multimedia systems that make current compression strategy inefficient. They are </a:t>
            </a:r>
            <a:r>
              <a:rPr lang="en-US" dirty="0">
                <a:solidFill>
                  <a:srgbClr val="FF0000"/>
                </a:solidFill>
              </a:rPr>
              <a:t>the mismatch on the quality requirement on the region of interest, the mismatch between energy constraints and the mismatch on frame resolution</a:t>
            </a:r>
            <a:r>
              <a:rPr lang="en-US" dirty="0"/>
              <a:t>. </a:t>
            </a:r>
            <a:r>
              <a:rPr lang="en-US" dirty="0">
                <a:solidFill>
                  <a:srgbClr val="FF0000"/>
                </a:solidFill>
              </a:rPr>
              <a:t>Prioritizing the content of interest </a:t>
            </a:r>
            <a:r>
              <a:rPr lang="en-US" dirty="0"/>
              <a:t>in these systems leads to new compression algorithms that give better compression ratio than standard methods with the same quality compressed data for the application.</a:t>
            </a:r>
            <a:endParaRPr lang="en-US" sz="1725" dirty="0">
              <a:latin typeface="Helvetica"/>
              <a:cs typeface="Helvetica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5664" y="6355080"/>
            <a:ext cx="2057400" cy="365760"/>
          </a:xfrm>
        </p:spPr>
        <p:txBody>
          <a:bodyPr/>
          <a:lstStyle/>
          <a:p>
            <a:fld id="{14545341-E214-1846-89C6-3D128B912387}" type="slidenum">
              <a:rPr lang="en-US" smtClean="0"/>
              <a:t>9</a:t>
            </a:fld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66344" y="237744"/>
            <a:ext cx="4661449" cy="111474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Thesis statement</a:t>
            </a:r>
          </a:p>
        </p:txBody>
      </p:sp>
    </p:spTree>
    <p:extLst>
      <p:ext uri="{BB962C8B-B14F-4D97-AF65-F5344CB8AC3E}">
        <p14:creationId xmlns:p14="http://schemas.microsoft.com/office/powerpoint/2010/main" val="125212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XXXX more details on MARBLE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960025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XXXX more details on MARBLE</a:t>
            </a:r>
          </a:p>
        </p:txBody>
      </p:sp>
    </p:spTree>
    <p:extLst>
      <p:ext uri="{BB962C8B-B14F-4D97-AF65-F5344CB8AC3E}">
        <p14:creationId xmlns:p14="http://schemas.microsoft.com/office/powerpoint/2010/main" val="58228200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7886700" cy="13258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Method Summary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First system </a:t>
            </a:r>
            <a:r>
              <a:rPr lang="en-US" dirty="0"/>
              <a:t>for </a:t>
            </a:r>
            <a:r>
              <a:rPr lang="en-US" dirty="0" smtClean="0"/>
              <a:t>multimedia data </a:t>
            </a:r>
            <a:r>
              <a:rPr lang="en-US" dirty="0"/>
              <a:t>storage / broadcast </a:t>
            </a:r>
            <a:r>
              <a:rPr lang="en-US" dirty="0" smtClean="0"/>
              <a:t>via BLE</a:t>
            </a:r>
          </a:p>
          <a:p>
            <a:r>
              <a:rPr lang="en-US" dirty="0" smtClean="0"/>
              <a:t>Identify the content of interest </a:t>
            </a:r>
          </a:p>
          <a:p>
            <a:r>
              <a:rPr lang="en-US" dirty="0" smtClean="0"/>
              <a:t>Make use of hardware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5664" y="6355080"/>
            <a:ext cx="2057400" cy="365760"/>
          </a:xfrm>
        </p:spPr>
        <p:txBody>
          <a:bodyPr/>
          <a:lstStyle/>
          <a:p>
            <a:r>
              <a:rPr lang="en-US" dirty="0" smtClean="0"/>
              <a:t>33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630268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Calibri (Body)"/>
                <a:cs typeface="Calibri (Body)"/>
              </a:rPr>
              <a:t>I explained the data compression techniques for systems with mismatch on the quality requirement on the region of interest, the mismatch on energy constraints and the mismatch on frame resolution. </a:t>
            </a:r>
          </a:p>
          <a:p>
            <a:r>
              <a:rPr lang="en-US" dirty="0">
                <a:latin typeface="Calibri (Body)"/>
                <a:cs typeface="Calibri (Body)"/>
              </a:rPr>
              <a:t>The compression techniques uses the same approach: prioritizing content of interest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66344" y="237743"/>
            <a:ext cx="4879719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/>
              <a:t>Conclusion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5664" y="6355080"/>
            <a:ext cx="2057400" cy="365760"/>
          </a:xfrm>
        </p:spPr>
        <p:txBody>
          <a:bodyPr/>
          <a:lstStyle/>
          <a:p>
            <a:r>
              <a:rPr lang="en-US" dirty="0" smtClean="0"/>
              <a:t>45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0570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882089" y="1495731"/>
            <a:ext cx="5434689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b="1" dirty="0"/>
              <a:t>Published:</a:t>
            </a:r>
            <a:endParaRPr lang="en-US" sz="1050" dirty="0"/>
          </a:p>
          <a:p>
            <a:pPr marL="3429"/>
            <a:r>
              <a:rPr lang="en-US" altLang="zh-CN" sz="1050" dirty="0"/>
              <a:t>1. </a:t>
            </a:r>
            <a:r>
              <a:rPr lang="en-US" sz="1050" dirty="0"/>
              <a:t>Shao, C., </a:t>
            </a:r>
            <a:r>
              <a:rPr lang="en-US" sz="1050" dirty="0" err="1"/>
              <a:t>Zhong</a:t>
            </a:r>
            <a:r>
              <a:rPr lang="en-US" sz="1050" dirty="0"/>
              <a:t>, A., </a:t>
            </a:r>
            <a:r>
              <a:rPr lang="en-US" sz="1050" dirty="0" err="1"/>
              <a:t>Cribb</a:t>
            </a:r>
            <a:r>
              <a:rPr lang="en-US" sz="1050" dirty="0"/>
              <a:t>, J., Osborne, L. D., O'Brien, E. T., Superfine, R., ... &amp; Taylor, R. M. (2015). Analysis‐preserving video microscopy compression via correlation and mathematical morphology. Microscopy research and technique, 78(12), 1055-1061.</a:t>
            </a:r>
          </a:p>
          <a:p>
            <a:pPr marL="3429"/>
            <a:endParaRPr lang="en-US" sz="1050" dirty="0"/>
          </a:p>
          <a:p>
            <a:pPr marL="3429"/>
            <a:r>
              <a:rPr lang="en-US" sz="1050" dirty="0"/>
              <a:t>2. Shao, C., </a:t>
            </a:r>
            <a:r>
              <a:rPr lang="en-US" sz="1050" dirty="0" err="1"/>
              <a:t>Nirjon</a:t>
            </a:r>
            <a:r>
              <a:rPr lang="en-US" sz="1050" dirty="0"/>
              <a:t>, S., &amp; </a:t>
            </a:r>
            <a:r>
              <a:rPr lang="en-US" sz="1050" dirty="0" err="1"/>
              <a:t>Frahm</a:t>
            </a:r>
            <a:r>
              <a:rPr lang="en-US" sz="1050" dirty="0"/>
              <a:t>, J. M. (2016, May). Years-Long Binary Image Broadcast using Bluetooth Low Energy Beacons. In Distributed Computing in Sensor Systems (DCOSS), 2016 International Conference on (pp. 225-232). IEEE.</a:t>
            </a:r>
          </a:p>
          <a:p>
            <a:pPr marL="3429"/>
            <a:endParaRPr lang="en-US" sz="1050" dirty="0"/>
          </a:p>
          <a:p>
            <a:pPr marL="3429"/>
            <a:r>
              <a:rPr lang="en-US" sz="1050" dirty="0"/>
              <a:t>3. Shao, C., &amp; </a:t>
            </a:r>
            <a:r>
              <a:rPr lang="en-US" sz="1050" dirty="0" err="1"/>
              <a:t>Nirjon</a:t>
            </a:r>
            <a:r>
              <a:rPr lang="en-US" sz="1050" dirty="0"/>
              <a:t>, S. (2017) </a:t>
            </a:r>
            <a:r>
              <a:rPr lang="en-US" sz="1050" dirty="0" err="1"/>
              <a:t>ImageBeacon</a:t>
            </a:r>
            <a:r>
              <a:rPr lang="en-US" sz="1050" dirty="0"/>
              <a:t>: Broadcasting Color Images over Connectionless Bluetooth LE Packets. In Proc. of 2nd IEEE International Conference on Internet-of-Things Design and Implementation (</a:t>
            </a:r>
            <a:r>
              <a:rPr lang="en-US" sz="1050" dirty="0" err="1"/>
              <a:t>IoTDI</a:t>
            </a:r>
            <a:r>
              <a:rPr lang="en-US" sz="1050" dirty="0"/>
              <a:t> 2017), 12 </a:t>
            </a:r>
            <a:r>
              <a:rPr lang="en-US" sz="1050" dirty="0" err="1"/>
              <a:t>pg</a:t>
            </a:r>
            <a:r>
              <a:rPr lang="en-US" sz="1050" dirty="0"/>
              <a:t>, </a:t>
            </a:r>
          </a:p>
          <a:p>
            <a:endParaRPr lang="en-US" sz="1050" dirty="0"/>
          </a:p>
          <a:p>
            <a:r>
              <a:rPr lang="en-US" sz="1050" b="1" dirty="0"/>
              <a:t>Under Submission/In Preparation:</a:t>
            </a:r>
          </a:p>
          <a:p>
            <a:r>
              <a:rPr lang="en-US" sz="1050" dirty="0"/>
              <a:t>4. Shao, C., </a:t>
            </a:r>
            <a:r>
              <a:rPr lang="en-US" sz="1050" dirty="0" err="1"/>
              <a:t>Cribb</a:t>
            </a:r>
            <a:r>
              <a:rPr lang="en-US" sz="1050" dirty="0"/>
              <a:t>, J., Osborne, L. D., O'Brien, E. T., Superfine, R., ... &amp; Taylor, R. M. Analysis‐aware video microscopy compression, Microscopy research and technique </a:t>
            </a:r>
          </a:p>
          <a:p>
            <a:endParaRPr lang="en-US" sz="1050" dirty="0"/>
          </a:p>
          <a:p>
            <a:r>
              <a:rPr lang="en-US" sz="1050" dirty="0"/>
              <a:t>5. Shao, C., Islam, B., &amp; </a:t>
            </a:r>
            <a:r>
              <a:rPr lang="en-US" sz="1050" dirty="0" err="1"/>
              <a:t>Nirjon</a:t>
            </a:r>
            <a:r>
              <a:rPr lang="en-US" sz="1050" dirty="0"/>
              <a:t>, S. MARBLE: Mobile Augmented Reality Using BLE Beacons</a:t>
            </a:r>
          </a:p>
          <a:p>
            <a:endParaRPr lang="en-US" sz="1050" dirty="0"/>
          </a:p>
          <a:p>
            <a:r>
              <a:rPr lang="en-US" sz="1050" dirty="0"/>
              <a:t>6. Shao, C. et al, Optimal Temporal Slice Size for Streaming Regions of High Resolution Video</a:t>
            </a:r>
          </a:p>
          <a:p>
            <a:endParaRPr lang="en-US" sz="1050" dirty="0"/>
          </a:p>
          <a:p>
            <a:r>
              <a:rPr lang="en-US" sz="1050" b="1" dirty="0"/>
              <a:t>Other work as coauthor: </a:t>
            </a:r>
          </a:p>
          <a:p>
            <a:r>
              <a:rPr lang="en-US" sz="1050" dirty="0"/>
              <a:t>7. </a:t>
            </a:r>
            <a:r>
              <a:rPr lang="en-US" sz="1050" dirty="0" err="1"/>
              <a:t>Cribb</a:t>
            </a:r>
            <a:r>
              <a:rPr lang="en-US" sz="1050" dirty="0"/>
              <a:t>, J.A., Osborne, L.D., </a:t>
            </a:r>
            <a:r>
              <a:rPr lang="en-US" sz="1050" dirty="0" err="1"/>
              <a:t>Beicker</a:t>
            </a:r>
            <a:r>
              <a:rPr lang="en-US" sz="1050" dirty="0"/>
              <a:t>, K., </a:t>
            </a:r>
            <a:r>
              <a:rPr lang="en-US" sz="1050" dirty="0" err="1"/>
              <a:t>Psioda</a:t>
            </a:r>
            <a:r>
              <a:rPr lang="en-US" sz="1050" dirty="0"/>
              <a:t>, M., Chen, J., O’Brien, E.T., Taylor II, R.M., </a:t>
            </a:r>
            <a:r>
              <a:rPr lang="en-US" sz="1050" dirty="0" err="1"/>
              <a:t>Vicci</a:t>
            </a:r>
            <a:r>
              <a:rPr lang="en-US" sz="1050" dirty="0"/>
              <a:t>, L., Hsiao, J.P.L., Shao, C. and </a:t>
            </a:r>
            <a:r>
              <a:rPr lang="en-US" sz="1050" dirty="0" err="1"/>
              <a:t>Falvo</a:t>
            </a:r>
            <a:r>
              <a:rPr lang="en-US" sz="1050" dirty="0"/>
              <a:t>, M., 2016. An automated high-throughput array microscope for cancer cell mechanics. Scientific reports, 6.</a:t>
            </a:r>
          </a:p>
          <a:p>
            <a:endParaRPr lang="en-US" sz="1050" dirty="0"/>
          </a:p>
          <a:p>
            <a:r>
              <a:rPr lang="en-US" sz="1050" dirty="0"/>
              <a:t>([1, 4, 7]: region of interest mismatch; [2, 3, 5]: energy constraint mismatch; [6]: resolution mismatch)</a:t>
            </a:r>
          </a:p>
          <a:p>
            <a:endParaRPr lang="en-US" sz="1050" dirty="0"/>
          </a:p>
          <a:p>
            <a:endParaRPr lang="en-US" sz="1050" dirty="0"/>
          </a:p>
          <a:p>
            <a:endParaRPr lang="en-US" sz="1050" dirty="0"/>
          </a:p>
          <a:p>
            <a:endParaRPr lang="en-US" sz="1050" dirty="0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466344" y="237744"/>
            <a:ext cx="4882896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/>
              <a:t>Papers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5664" y="6355080"/>
            <a:ext cx="2057400" cy="365760"/>
          </a:xfrm>
        </p:spPr>
        <p:txBody>
          <a:bodyPr/>
          <a:lstStyle/>
          <a:p>
            <a:r>
              <a:rPr lang="en-US" dirty="0" smtClean="0"/>
              <a:t>46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5239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1642442" y="3228589"/>
            <a:ext cx="5697606" cy="651059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500" dirty="0" smtClean="0">
                <a:latin typeface="Helvetica" charset="0"/>
                <a:ea typeface="Helvetica" charset="0"/>
                <a:cs typeface="Helvetica" charset="0"/>
              </a:rPr>
              <a:t>Thank you!</a:t>
            </a:r>
          </a:p>
          <a:p>
            <a:endParaRPr lang="en-US" sz="4500" dirty="0" smtClean="0"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sz="4500" dirty="0" smtClean="0">
                <a:latin typeface="Helvetica" charset="0"/>
                <a:ea typeface="Helvetica" charset="0"/>
                <a:cs typeface="Helvetica" charset="0"/>
              </a:rPr>
              <a:t>Questions?</a:t>
            </a:r>
          </a:p>
          <a:p>
            <a:endParaRPr lang="en-US" sz="45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5664" y="6355080"/>
            <a:ext cx="2057400" cy="365760"/>
          </a:xfrm>
        </p:spPr>
        <p:txBody>
          <a:bodyPr/>
          <a:lstStyle/>
          <a:p>
            <a:r>
              <a:rPr lang="en-US" dirty="0" smtClean="0"/>
              <a:t>47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4398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11107</TotalTime>
  <Words>4791</Words>
  <Application>Microsoft Macintosh PowerPoint</Application>
  <PresentationFormat>On-screen Show (4:3)</PresentationFormat>
  <Paragraphs>834</Paragraphs>
  <Slides>95</Slides>
  <Notes>73</Notes>
  <HiddenSlides>0</HiddenSlides>
  <MMClips>12</MMClips>
  <ScaleCrop>false</ScaleCrop>
  <HeadingPairs>
    <vt:vector size="8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95</vt:i4>
      </vt:variant>
    </vt:vector>
  </HeadingPairs>
  <TitlesOfParts>
    <vt:vector size="111" baseType="lpstr">
      <vt:lpstr>Calibri</vt:lpstr>
      <vt:lpstr>Calibri (Body)</vt:lpstr>
      <vt:lpstr>Calibri Light</vt:lpstr>
      <vt:lpstr>DengXian</vt:lpstr>
      <vt:lpstr>Gill Sans</vt:lpstr>
      <vt:lpstr>Helvetica</vt:lpstr>
      <vt:lpstr>Mangal</vt:lpstr>
      <vt:lpstr>Serif</vt:lpstr>
      <vt:lpstr>Times New Roman</vt:lpstr>
      <vt:lpstr>Zapf Dingbats</vt:lpstr>
      <vt:lpstr>宋体</vt:lpstr>
      <vt:lpstr>等线</vt:lpstr>
      <vt:lpstr>Arial</vt:lpstr>
      <vt:lpstr>Office Theme</vt:lpstr>
      <vt:lpstr>Equation</vt:lpstr>
      <vt:lpstr>Document</vt:lpstr>
      <vt:lpstr>Generic Framework for Prioritizing Content of Interest in Multimedia Data Compression</vt:lpstr>
      <vt:lpstr>Background</vt:lpstr>
      <vt:lpstr>Motivating example</vt:lpstr>
      <vt:lpstr>Motivating Example</vt:lpstr>
      <vt:lpstr>Problem of Interest</vt:lpstr>
      <vt:lpstr>Big picture idea</vt:lpstr>
      <vt:lpstr>A slide talk about the size computation of JPEG</vt:lpstr>
      <vt:lpstr>Summary</vt:lpstr>
      <vt:lpstr>PowerPoint Presentation</vt:lpstr>
      <vt:lpstr>Challenges</vt:lpstr>
      <vt:lpstr>Method Summary </vt:lpstr>
      <vt:lpstr>PowerPoint Presentation</vt:lpstr>
      <vt:lpstr>PowerPoint Presentation</vt:lpstr>
      <vt:lpstr>PowerPoint Presentation</vt:lpstr>
      <vt:lpstr>Approach</vt:lpstr>
      <vt:lpstr>Approach</vt:lpstr>
      <vt:lpstr>Analysis-preserve vs.  Analysis-aware  </vt:lpstr>
      <vt:lpstr>Success criteria/risk and mitigation</vt:lpstr>
      <vt:lpstr>Result: compression ratio</vt:lpstr>
      <vt:lpstr>PowerPoint Presentation</vt:lpstr>
      <vt:lpstr>Scientifically-Lossless High Compression of  Video Microscopy Data via Correlation and Mathematical Morphology </vt:lpstr>
      <vt:lpstr>The Driving problem</vt:lpstr>
      <vt:lpstr>Video Compression</vt:lpstr>
      <vt:lpstr>Approach</vt:lpstr>
      <vt:lpstr>Key Observation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Refine the result: Key Observation </vt:lpstr>
      <vt:lpstr>PowerPoint Presentation</vt:lpstr>
      <vt:lpstr>  Refine the result   Mathematical Morphology</vt:lpstr>
      <vt:lpstr>Big picture</vt:lpstr>
      <vt:lpstr>PowerPoint Presentation</vt:lpstr>
      <vt:lpstr>PowerPoint Presentation</vt:lpstr>
      <vt:lpstr>PowerPoint Presentation</vt:lpstr>
      <vt:lpstr>Results 1: compression ratio</vt:lpstr>
      <vt:lpstr>Quickly moving foreground objects</vt:lpstr>
      <vt:lpstr>Sliding window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 classification using SVM</vt:lpstr>
      <vt:lpstr>Results, Comparison</vt:lpstr>
      <vt:lpstr>Two problems I am working on </vt:lpstr>
      <vt:lpstr>Lossy Compression</vt:lpstr>
      <vt:lpstr>Conclusion</vt:lpstr>
      <vt:lpstr>Analysis-Aware compression</vt:lpstr>
      <vt:lpstr>Analysis-Aware compression</vt:lpstr>
      <vt:lpstr>Analysis-Aware compression</vt:lpstr>
      <vt:lpstr>Analysis-Aware compression</vt:lpstr>
      <vt:lpstr>Analysis-Aware compression</vt:lpstr>
      <vt:lpstr>PowerPoint Presentation</vt:lpstr>
      <vt:lpstr>XXX</vt:lpstr>
      <vt:lpstr>Challenge: Battery Life constraint</vt:lpstr>
      <vt:lpstr>Challenge: BLE packet format</vt:lpstr>
      <vt:lpstr>Challenge: Conventional compression is not good enough</vt:lpstr>
      <vt:lpstr>Today’s talk</vt:lpstr>
      <vt:lpstr>PowerPoint Presentation</vt:lpstr>
      <vt:lpstr>Background: BLE Beacon technology application</vt:lpstr>
      <vt:lpstr>PowerPoint Presentation</vt:lpstr>
      <vt:lpstr>Patch-based compression</vt:lpstr>
      <vt:lpstr>Patch-based compression</vt:lpstr>
      <vt:lpstr>Compression result</vt:lpstr>
      <vt:lpstr>Overall Process</vt:lpstr>
      <vt:lpstr>Evaluation</vt:lpstr>
      <vt:lpstr>Evaluation</vt:lpstr>
      <vt:lpstr>Evaluation</vt:lpstr>
      <vt:lpstr>PowerPoint Presentation</vt:lpstr>
      <vt:lpstr>Navigation test</vt:lpstr>
      <vt:lpstr>Color image: approach</vt:lpstr>
      <vt:lpstr>Segmentation</vt:lpstr>
      <vt:lpstr>Image encoding</vt:lpstr>
      <vt:lpstr>System</vt:lpstr>
      <vt:lpstr>Video</vt:lpstr>
      <vt:lpstr>Evaluation</vt:lpstr>
      <vt:lpstr>Evaluation</vt:lpstr>
      <vt:lpstr>Evaluation</vt:lpstr>
      <vt:lpstr>Evaluation</vt:lpstr>
      <vt:lpstr>Evaluation (User Study)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Method Summary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Chong Shao</dc:creator>
  <cp:lastModifiedBy>Chong Shao</cp:lastModifiedBy>
  <cp:revision>269</cp:revision>
  <dcterms:created xsi:type="dcterms:W3CDTF">2017-02-13T04:25:39Z</dcterms:created>
  <dcterms:modified xsi:type="dcterms:W3CDTF">2017-03-20T21:05:49Z</dcterms:modified>
</cp:coreProperties>
</file>